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81" r:id="rId22"/>
    <p:sldId id="276" r:id="rId23"/>
    <p:sldId id="277" r:id="rId24"/>
    <p:sldId id="278" r:id="rId25"/>
    <p:sldId id="279" r:id="rId26"/>
    <p:sldId id="283" r:id="rId27"/>
    <p:sldId id="284" r:id="rId28"/>
    <p:sldId id="285" r:id="rId29"/>
    <p:sldId id="286" r:id="rId30"/>
    <p:sldId id="282" r:id="rId31"/>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Estilo claro 3 - Acento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Estilo me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916D06-FEF5-4D72-8FDA-8ED0E052D753}"/>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8F802ABF-A29B-4594-A806-12BC7005C8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CA82BFE1-31BB-42A9-B5CB-76049DAA8CCE}"/>
              </a:ext>
            </a:extLst>
          </p:cNvPr>
          <p:cNvSpPr>
            <a:spLocks noGrp="1"/>
          </p:cNvSpPr>
          <p:nvPr>
            <p:ph type="dt" sz="half" idx="10"/>
          </p:nvPr>
        </p:nvSpPr>
        <p:spPr/>
        <p:txBody>
          <a:bodyPr/>
          <a:lstStyle/>
          <a:p>
            <a:fld id="{712DCB44-E49C-4B81-AE3A-3517617E75DF}" type="datetimeFigureOut">
              <a:rPr lang="es-ES" smtClean="0"/>
              <a:t>11/03/2020</a:t>
            </a:fld>
            <a:endParaRPr lang="es-ES"/>
          </a:p>
        </p:txBody>
      </p:sp>
      <p:sp>
        <p:nvSpPr>
          <p:cNvPr id="5" name="Marcador de pie de página 4">
            <a:extLst>
              <a:ext uri="{FF2B5EF4-FFF2-40B4-BE49-F238E27FC236}">
                <a16:creationId xmlns:a16="http://schemas.microsoft.com/office/drawing/2014/main" id="{2D2F5031-213B-49D6-8A25-CFAC00227A5F}"/>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B3AA021-6757-4216-B919-585889636492}"/>
              </a:ext>
            </a:extLst>
          </p:cNvPr>
          <p:cNvSpPr>
            <a:spLocks noGrp="1"/>
          </p:cNvSpPr>
          <p:nvPr>
            <p:ph type="sldNum" sz="quarter" idx="12"/>
          </p:nvPr>
        </p:nvSpPr>
        <p:spPr/>
        <p:txBody>
          <a:bodyPr/>
          <a:lstStyle/>
          <a:p>
            <a:fld id="{A00A82FC-CB61-4392-B88A-DA1123FEC072}" type="slidenum">
              <a:rPr lang="es-ES" smtClean="0"/>
              <a:t>‹Nº›</a:t>
            </a:fld>
            <a:endParaRPr lang="es-ES"/>
          </a:p>
        </p:txBody>
      </p:sp>
    </p:spTree>
    <p:extLst>
      <p:ext uri="{BB962C8B-B14F-4D97-AF65-F5344CB8AC3E}">
        <p14:creationId xmlns:p14="http://schemas.microsoft.com/office/powerpoint/2010/main" val="3518111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7C60ED-559A-40CE-BB5E-D1DA0CD7E02E}"/>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EAF1E4BC-F4A8-49F2-A852-3A6A2782E083}"/>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E278D855-BFE0-41B4-B759-8F78D6A96399}"/>
              </a:ext>
            </a:extLst>
          </p:cNvPr>
          <p:cNvSpPr>
            <a:spLocks noGrp="1"/>
          </p:cNvSpPr>
          <p:nvPr>
            <p:ph type="dt" sz="half" idx="10"/>
          </p:nvPr>
        </p:nvSpPr>
        <p:spPr/>
        <p:txBody>
          <a:bodyPr/>
          <a:lstStyle/>
          <a:p>
            <a:fld id="{712DCB44-E49C-4B81-AE3A-3517617E75DF}" type="datetimeFigureOut">
              <a:rPr lang="es-ES" smtClean="0"/>
              <a:t>11/03/2020</a:t>
            </a:fld>
            <a:endParaRPr lang="es-ES"/>
          </a:p>
        </p:txBody>
      </p:sp>
      <p:sp>
        <p:nvSpPr>
          <p:cNvPr id="5" name="Marcador de pie de página 4">
            <a:extLst>
              <a:ext uri="{FF2B5EF4-FFF2-40B4-BE49-F238E27FC236}">
                <a16:creationId xmlns:a16="http://schemas.microsoft.com/office/drawing/2014/main" id="{6A8E28F8-84CF-419E-A49F-59CA14FACD2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99A9F8C-5387-4050-AADD-7D9382543584}"/>
              </a:ext>
            </a:extLst>
          </p:cNvPr>
          <p:cNvSpPr>
            <a:spLocks noGrp="1"/>
          </p:cNvSpPr>
          <p:nvPr>
            <p:ph type="sldNum" sz="quarter" idx="12"/>
          </p:nvPr>
        </p:nvSpPr>
        <p:spPr/>
        <p:txBody>
          <a:bodyPr/>
          <a:lstStyle/>
          <a:p>
            <a:fld id="{A00A82FC-CB61-4392-B88A-DA1123FEC072}" type="slidenum">
              <a:rPr lang="es-ES" smtClean="0"/>
              <a:t>‹Nº›</a:t>
            </a:fld>
            <a:endParaRPr lang="es-ES"/>
          </a:p>
        </p:txBody>
      </p:sp>
    </p:spTree>
    <p:extLst>
      <p:ext uri="{BB962C8B-B14F-4D97-AF65-F5344CB8AC3E}">
        <p14:creationId xmlns:p14="http://schemas.microsoft.com/office/powerpoint/2010/main" val="2022958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F68679F6-C469-497A-B5DE-30BE30B85C45}"/>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F2B1860C-BEEB-434D-B7A1-9788BB0C3471}"/>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0670413-2E53-4FFB-B015-26EBE65FEC98}"/>
              </a:ext>
            </a:extLst>
          </p:cNvPr>
          <p:cNvSpPr>
            <a:spLocks noGrp="1"/>
          </p:cNvSpPr>
          <p:nvPr>
            <p:ph type="dt" sz="half" idx="10"/>
          </p:nvPr>
        </p:nvSpPr>
        <p:spPr/>
        <p:txBody>
          <a:bodyPr/>
          <a:lstStyle/>
          <a:p>
            <a:fld id="{712DCB44-E49C-4B81-AE3A-3517617E75DF}" type="datetimeFigureOut">
              <a:rPr lang="es-ES" smtClean="0"/>
              <a:t>11/03/2020</a:t>
            </a:fld>
            <a:endParaRPr lang="es-ES"/>
          </a:p>
        </p:txBody>
      </p:sp>
      <p:sp>
        <p:nvSpPr>
          <p:cNvPr id="5" name="Marcador de pie de página 4">
            <a:extLst>
              <a:ext uri="{FF2B5EF4-FFF2-40B4-BE49-F238E27FC236}">
                <a16:creationId xmlns:a16="http://schemas.microsoft.com/office/drawing/2014/main" id="{F6F3C0C5-31D9-40E9-95B0-F9A1786D827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1C35ED8-2B80-446E-88E1-7066630516F6}"/>
              </a:ext>
            </a:extLst>
          </p:cNvPr>
          <p:cNvSpPr>
            <a:spLocks noGrp="1"/>
          </p:cNvSpPr>
          <p:nvPr>
            <p:ph type="sldNum" sz="quarter" idx="12"/>
          </p:nvPr>
        </p:nvSpPr>
        <p:spPr/>
        <p:txBody>
          <a:bodyPr/>
          <a:lstStyle/>
          <a:p>
            <a:fld id="{A00A82FC-CB61-4392-B88A-DA1123FEC072}" type="slidenum">
              <a:rPr lang="es-ES" smtClean="0"/>
              <a:t>‹Nº›</a:t>
            </a:fld>
            <a:endParaRPr lang="es-ES"/>
          </a:p>
        </p:txBody>
      </p:sp>
    </p:spTree>
    <p:extLst>
      <p:ext uri="{BB962C8B-B14F-4D97-AF65-F5344CB8AC3E}">
        <p14:creationId xmlns:p14="http://schemas.microsoft.com/office/powerpoint/2010/main" val="3640276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B8DE68-60C1-467D-B264-EAF8A29DA855}"/>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6EF36CD7-DD90-4429-8F48-7A7B85EB6992}"/>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EEAFAB8-99D9-4BE0-AAAC-F9C2651E2962}"/>
              </a:ext>
            </a:extLst>
          </p:cNvPr>
          <p:cNvSpPr>
            <a:spLocks noGrp="1"/>
          </p:cNvSpPr>
          <p:nvPr>
            <p:ph type="dt" sz="half" idx="10"/>
          </p:nvPr>
        </p:nvSpPr>
        <p:spPr/>
        <p:txBody>
          <a:bodyPr/>
          <a:lstStyle/>
          <a:p>
            <a:fld id="{712DCB44-E49C-4B81-AE3A-3517617E75DF}" type="datetimeFigureOut">
              <a:rPr lang="es-ES" smtClean="0"/>
              <a:t>11/03/2020</a:t>
            </a:fld>
            <a:endParaRPr lang="es-ES"/>
          </a:p>
        </p:txBody>
      </p:sp>
      <p:sp>
        <p:nvSpPr>
          <p:cNvPr id="5" name="Marcador de pie de página 4">
            <a:extLst>
              <a:ext uri="{FF2B5EF4-FFF2-40B4-BE49-F238E27FC236}">
                <a16:creationId xmlns:a16="http://schemas.microsoft.com/office/drawing/2014/main" id="{75227A35-E824-4236-8BB5-895D03B6D20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6C77515-6595-4973-8989-0244FEC7954D}"/>
              </a:ext>
            </a:extLst>
          </p:cNvPr>
          <p:cNvSpPr>
            <a:spLocks noGrp="1"/>
          </p:cNvSpPr>
          <p:nvPr>
            <p:ph type="sldNum" sz="quarter" idx="12"/>
          </p:nvPr>
        </p:nvSpPr>
        <p:spPr/>
        <p:txBody>
          <a:bodyPr/>
          <a:lstStyle/>
          <a:p>
            <a:fld id="{A00A82FC-CB61-4392-B88A-DA1123FEC072}" type="slidenum">
              <a:rPr lang="es-ES" smtClean="0"/>
              <a:t>‹Nº›</a:t>
            </a:fld>
            <a:endParaRPr lang="es-ES"/>
          </a:p>
        </p:txBody>
      </p:sp>
    </p:spTree>
    <p:extLst>
      <p:ext uri="{BB962C8B-B14F-4D97-AF65-F5344CB8AC3E}">
        <p14:creationId xmlns:p14="http://schemas.microsoft.com/office/powerpoint/2010/main" val="911799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6D36E8-9576-43C9-AD0A-CC14CD94C106}"/>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00A613F7-E727-46F7-B51C-EDC706EFAF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A21DB1AD-5114-4B3E-82D8-3B316A9EC38E}"/>
              </a:ext>
            </a:extLst>
          </p:cNvPr>
          <p:cNvSpPr>
            <a:spLocks noGrp="1"/>
          </p:cNvSpPr>
          <p:nvPr>
            <p:ph type="dt" sz="half" idx="10"/>
          </p:nvPr>
        </p:nvSpPr>
        <p:spPr/>
        <p:txBody>
          <a:bodyPr/>
          <a:lstStyle/>
          <a:p>
            <a:fld id="{712DCB44-E49C-4B81-AE3A-3517617E75DF}" type="datetimeFigureOut">
              <a:rPr lang="es-ES" smtClean="0"/>
              <a:t>11/03/2020</a:t>
            </a:fld>
            <a:endParaRPr lang="es-ES"/>
          </a:p>
        </p:txBody>
      </p:sp>
      <p:sp>
        <p:nvSpPr>
          <p:cNvPr id="5" name="Marcador de pie de página 4">
            <a:extLst>
              <a:ext uri="{FF2B5EF4-FFF2-40B4-BE49-F238E27FC236}">
                <a16:creationId xmlns:a16="http://schemas.microsoft.com/office/drawing/2014/main" id="{9F5F7EE2-A96D-4383-B475-77368FE3813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CFB65E1-AF0D-493D-A0E8-B32CCAAB4B58}"/>
              </a:ext>
            </a:extLst>
          </p:cNvPr>
          <p:cNvSpPr>
            <a:spLocks noGrp="1"/>
          </p:cNvSpPr>
          <p:nvPr>
            <p:ph type="sldNum" sz="quarter" idx="12"/>
          </p:nvPr>
        </p:nvSpPr>
        <p:spPr/>
        <p:txBody>
          <a:bodyPr/>
          <a:lstStyle/>
          <a:p>
            <a:fld id="{A00A82FC-CB61-4392-B88A-DA1123FEC072}" type="slidenum">
              <a:rPr lang="es-ES" smtClean="0"/>
              <a:t>‹Nº›</a:t>
            </a:fld>
            <a:endParaRPr lang="es-ES"/>
          </a:p>
        </p:txBody>
      </p:sp>
    </p:spTree>
    <p:extLst>
      <p:ext uri="{BB962C8B-B14F-4D97-AF65-F5344CB8AC3E}">
        <p14:creationId xmlns:p14="http://schemas.microsoft.com/office/powerpoint/2010/main" val="19795433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CAF0C5-BB63-4738-B2BA-08C59AA2D531}"/>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43D358B4-E311-43DE-B588-AA353F5AB6CA}"/>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B933D148-36C3-48BE-B58C-9FA34EE2CFE3}"/>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419394E6-7D30-4B94-85EA-618C28F80F35}"/>
              </a:ext>
            </a:extLst>
          </p:cNvPr>
          <p:cNvSpPr>
            <a:spLocks noGrp="1"/>
          </p:cNvSpPr>
          <p:nvPr>
            <p:ph type="dt" sz="half" idx="10"/>
          </p:nvPr>
        </p:nvSpPr>
        <p:spPr/>
        <p:txBody>
          <a:bodyPr/>
          <a:lstStyle/>
          <a:p>
            <a:fld id="{712DCB44-E49C-4B81-AE3A-3517617E75DF}" type="datetimeFigureOut">
              <a:rPr lang="es-ES" smtClean="0"/>
              <a:t>11/03/2020</a:t>
            </a:fld>
            <a:endParaRPr lang="es-ES"/>
          </a:p>
        </p:txBody>
      </p:sp>
      <p:sp>
        <p:nvSpPr>
          <p:cNvPr id="6" name="Marcador de pie de página 5">
            <a:extLst>
              <a:ext uri="{FF2B5EF4-FFF2-40B4-BE49-F238E27FC236}">
                <a16:creationId xmlns:a16="http://schemas.microsoft.com/office/drawing/2014/main" id="{A684EC84-A18A-4A6E-B9AC-2D3DB0773B4F}"/>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2198AD7E-259B-41C5-AFA9-BA4E75FEF3FE}"/>
              </a:ext>
            </a:extLst>
          </p:cNvPr>
          <p:cNvSpPr>
            <a:spLocks noGrp="1"/>
          </p:cNvSpPr>
          <p:nvPr>
            <p:ph type="sldNum" sz="quarter" idx="12"/>
          </p:nvPr>
        </p:nvSpPr>
        <p:spPr/>
        <p:txBody>
          <a:bodyPr/>
          <a:lstStyle/>
          <a:p>
            <a:fld id="{A00A82FC-CB61-4392-B88A-DA1123FEC072}" type="slidenum">
              <a:rPr lang="es-ES" smtClean="0"/>
              <a:t>‹Nº›</a:t>
            </a:fld>
            <a:endParaRPr lang="es-ES"/>
          </a:p>
        </p:txBody>
      </p:sp>
    </p:spTree>
    <p:extLst>
      <p:ext uri="{BB962C8B-B14F-4D97-AF65-F5344CB8AC3E}">
        <p14:creationId xmlns:p14="http://schemas.microsoft.com/office/powerpoint/2010/main" val="38533776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6D59FA-570A-4544-8D0C-7D32FAF9B4B3}"/>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03CE48A6-260C-4CC7-96BA-989C408D79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23A59E2B-6957-4344-99A1-EF1DCC6169FF}"/>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0E814A32-421F-4486-84E7-08A71D84C3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6F8D7F7F-8D0E-4F5E-B354-724FA5F81C9F}"/>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849BBEB7-C777-4CFB-ABB4-4094D9317CE5}"/>
              </a:ext>
            </a:extLst>
          </p:cNvPr>
          <p:cNvSpPr>
            <a:spLocks noGrp="1"/>
          </p:cNvSpPr>
          <p:nvPr>
            <p:ph type="dt" sz="half" idx="10"/>
          </p:nvPr>
        </p:nvSpPr>
        <p:spPr/>
        <p:txBody>
          <a:bodyPr/>
          <a:lstStyle/>
          <a:p>
            <a:fld id="{712DCB44-E49C-4B81-AE3A-3517617E75DF}" type="datetimeFigureOut">
              <a:rPr lang="es-ES" smtClean="0"/>
              <a:t>11/03/2020</a:t>
            </a:fld>
            <a:endParaRPr lang="es-ES"/>
          </a:p>
        </p:txBody>
      </p:sp>
      <p:sp>
        <p:nvSpPr>
          <p:cNvPr id="8" name="Marcador de pie de página 7">
            <a:extLst>
              <a:ext uri="{FF2B5EF4-FFF2-40B4-BE49-F238E27FC236}">
                <a16:creationId xmlns:a16="http://schemas.microsoft.com/office/drawing/2014/main" id="{F7DC5B4A-BA42-4839-B254-B0592735AEE6}"/>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1F955EF5-4EE4-4B48-A904-8776FD8EDC1E}"/>
              </a:ext>
            </a:extLst>
          </p:cNvPr>
          <p:cNvSpPr>
            <a:spLocks noGrp="1"/>
          </p:cNvSpPr>
          <p:nvPr>
            <p:ph type="sldNum" sz="quarter" idx="12"/>
          </p:nvPr>
        </p:nvSpPr>
        <p:spPr/>
        <p:txBody>
          <a:bodyPr/>
          <a:lstStyle/>
          <a:p>
            <a:fld id="{A00A82FC-CB61-4392-B88A-DA1123FEC072}" type="slidenum">
              <a:rPr lang="es-ES" smtClean="0"/>
              <a:t>‹Nº›</a:t>
            </a:fld>
            <a:endParaRPr lang="es-ES"/>
          </a:p>
        </p:txBody>
      </p:sp>
    </p:spTree>
    <p:extLst>
      <p:ext uri="{BB962C8B-B14F-4D97-AF65-F5344CB8AC3E}">
        <p14:creationId xmlns:p14="http://schemas.microsoft.com/office/powerpoint/2010/main" val="4158406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A811DA-C80F-4E9E-A9AC-6D2DDC8387D7}"/>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18897D78-A0AD-4ABC-8D90-5D0735F4F039}"/>
              </a:ext>
            </a:extLst>
          </p:cNvPr>
          <p:cNvSpPr>
            <a:spLocks noGrp="1"/>
          </p:cNvSpPr>
          <p:nvPr>
            <p:ph type="dt" sz="half" idx="10"/>
          </p:nvPr>
        </p:nvSpPr>
        <p:spPr/>
        <p:txBody>
          <a:bodyPr/>
          <a:lstStyle/>
          <a:p>
            <a:fld id="{712DCB44-E49C-4B81-AE3A-3517617E75DF}" type="datetimeFigureOut">
              <a:rPr lang="es-ES" smtClean="0"/>
              <a:t>11/03/2020</a:t>
            </a:fld>
            <a:endParaRPr lang="es-ES"/>
          </a:p>
        </p:txBody>
      </p:sp>
      <p:sp>
        <p:nvSpPr>
          <p:cNvPr id="4" name="Marcador de pie de página 3">
            <a:extLst>
              <a:ext uri="{FF2B5EF4-FFF2-40B4-BE49-F238E27FC236}">
                <a16:creationId xmlns:a16="http://schemas.microsoft.com/office/drawing/2014/main" id="{D6B385F2-7B56-4524-B319-DA6430035D53}"/>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9DCCB11D-496E-4AC3-A9BF-B05227BB89A0}"/>
              </a:ext>
            </a:extLst>
          </p:cNvPr>
          <p:cNvSpPr>
            <a:spLocks noGrp="1"/>
          </p:cNvSpPr>
          <p:nvPr>
            <p:ph type="sldNum" sz="quarter" idx="12"/>
          </p:nvPr>
        </p:nvSpPr>
        <p:spPr/>
        <p:txBody>
          <a:bodyPr/>
          <a:lstStyle/>
          <a:p>
            <a:fld id="{A00A82FC-CB61-4392-B88A-DA1123FEC072}" type="slidenum">
              <a:rPr lang="es-ES" smtClean="0"/>
              <a:t>‹Nº›</a:t>
            </a:fld>
            <a:endParaRPr lang="es-ES"/>
          </a:p>
        </p:txBody>
      </p:sp>
    </p:spTree>
    <p:extLst>
      <p:ext uri="{BB962C8B-B14F-4D97-AF65-F5344CB8AC3E}">
        <p14:creationId xmlns:p14="http://schemas.microsoft.com/office/powerpoint/2010/main" val="3288567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B9AE0BE-3EFE-4512-8364-5DC4800AE4F6}"/>
              </a:ext>
            </a:extLst>
          </p:cNvPr>
          <p:cNvSpPr>
            <a:spLocks noGrp="1"/>
          </p:cNvSpPr>
          <p:nvPr>
            <p:ph type="dt" sz="half" idx="10"/>
          </p:nvPr>
        </p:nvSpPr>
        <p:spPr/>
        <p:txBody>
          <a:bodyPr/>
          <a:lstStyle/>
          <a:p>
            <a:fld id="{712DCB44-E49C-4B81-AE3A-3517617E75DF}" type="datetimeFigureOut">
              <a:rPr lang="es-ES" smtClean="0"/>
              <a:t>11/03/2020</a:t>
            </a:fld>
            <a:endParaRPr lang="es-ES"/>
          </a:p>
        </p:txBody>
      </p:sp>
      <p:sp>
        <p:nvSpPr>
          <p:cNvPr id="3" name="Marcador de pie de página 2">
            <a:extLst>
              <a:ext uri="{FF2B5EF4-FFF2-40B4-BE49-F238E27FC236}">
                <a16:creationId xmlns:a16="http://schemas.microsoft.com/office/drawing/2014/main" id="{CD640101-6CEE-4438-9136-74DF75CD430E}"/>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88CF3B44-EF9D-4AFC-A190-BA179C42F86E}"/>
              </a:ext>
            </a:extLst>
          </p:cNvPr>
          <p:cNvSpPr>
            <a:spLocks noGrp="1"/>
          </p:cNvSpPr>
          <p:nvPr>
            <p:ph type="sldNum" sz="quarter" idx="12"/>
          </p:nvPr>
        </p:nvSpPr>
        <p:spPr/>
        <p:txBody>
          <a:bodyPr/>
          <a:lstStyle/>
          <a:p>
            <a:fld id="{A00A82FC-CB61-4392-B88A-DA1123FEC072}" type="slidenum">
              <a:rPr lang="es-ES" smtClean="0"/>
              <a:t>‹Nº›</a:t>
            </a:fld>
            <a:endParaRPr lang="es-ES"/>
          </a:p>
        </p:txBody>
      </p:sp>
    </p:spTree>
    <p:extLst>
      <p:ext uri="{BB962C8B-B14F-4D97-AF65-F5344CB8AC3E}">
        <p14:creationId xmlns:p14="http://schemas.microsoft.com/office/powerpoint/2010/main" val="839179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A2F471-7051-4023-B0D7-8D391A3631C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F8264552-B4EE-4F6F-A6A9-D54F7D7E85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C1273327-84D7-44BF-94DD-6FF24DD9C2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8DB8FCF-0652-492B-B76E-46F12AC9F9C9}"/>
              </a:ext>
            </a:extLst>
          </p:cNvPr>
          <p:cNvSpPr>
            <a:spLocks noGrp="1"/>
          </p:cNvSpPr>
          <p:nvPr>
            <p:ph type="dt" sz="half" idx="10"/>
          </p:nvPr>
        </p:nvSpPr>
        <p:spPr/>
        <p:txBody>
          <a:bodyPr/>
          <a:lstStyle/>
          <a:p>
            <a:fld id="{712DCB44-E49C-4B81-AE3A-3517617E75DF}" type="datetimeFigureOut">
              <a:rPr lang="es-ES" smtClean="0"/>
              <a:t>11/03/2020</a:t>
            </a:fld>
            <a:endParaRPr lang="es-ES"/>
          </a:p>
        </p:txBody>
      </p:sp>
      <p:sp>
        <p:nvSpPr>
          <p:cNvPr id="6" name="Marcador de pie de página 5">
            <a:extLst>
              <a:ext uri="{FF2B5EF4-FFF2-40B4-BE49-F238E27FC236}">
                <a16:creationId xmlns:a16="http://schemas.microsoft.com/office/drawing/2014/main" id="{6F80C9D9-329C-4555-AD70-BB7A715FB741}"/>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D6B8257A-9B66-4EA6-948F-882BFC7D3984}"/>
              </a:ext>
            </a:extLst>
          </p:cNvPr>
          <p:cNvSpPr>
            <a:spLocks noGrp="1"/>
          </p:cNvSpPr>
          <p:nvPr>
            <p:ph type="sldNum" sz="quarter" idx="12"/>
          </p:nvPr>
        </p:nvSpPr>
        <p:spPr/>
        <p:txBody>
          <a:bodyPr/>
          <a:lstStyle/>
          <a:p>
            <a:fld id="{A00A82FC-CB61-4392-B88A-DA1123FEC072}" type="slidenum">
              <a:rPr lang="es-ES" smtClean="0"/>
              <a:t>‹Nº›</a:t>
            </a:fld>
            <a:endParaRPr lang="es-ES"/>
          </a:p>
        </p:txBody>
      </p:sp>
    </p:spTree>
    <p:extLst>
      <p:ext uri="{BB962C8B-B14F-4D97-AF65-F5344CB8AC3E}">
        <p14:creationId xmlns:p14="http://schemas.microsoft.com/office/powerpoint/2010/main" val="2571522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BB0119-3DEA-4934-A1A3-A3FEEF00C8D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141D9A0A-7776-4BA5-8E41-229A074072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50C1F48A-A901-40B3-999E-0E04610CA1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AB85D-8798-449A-821D-019D779B8F5F}"/>
              </a:ext>
            </a:extLst>
          </p:cNvPr>
          <p:cNvSpPr>
            <a:spLocks noGrp="1"/>
          </p:cNvSpPr>
          <p:nvPr>
            <p:ph type="dt" sz="half" idx="10"/>
          </p:nvPr>
        </p:nvSpPr>
        <p:spPr/>
        <p:txBody>
          <a:bodyPr/>
          <a:lstStyle/>
          <a:p>
            <a:fld id="{712DCB44-E49C-4B81-AE3A-3517617E75DF}" type="datetimeFigureOut">
              <a:rPr lang="es-ES" smtClean="0"/>
              <a:t>11/03/2020</a:t>
            </a:fld>
            <a:endParaRPr lang="es-ES"/>
          </a:p>
        </p:txBody>
      </p:sp>
      <p:sp>
        <p:nvSpPr>
          <p:cNvPr id="6" name="Marcador de pie de página 5">
            <a:extLst>
              <a:ext uri="{FF2B5EF4-FFF2-40B4-BE49-F238E27FC236}">
                <a16:creationId xmlns:a16="http://schemas.microsoft.com/office/drawing/2014/main" id="{F11EA05B-0D2A-45B0-B1E6-CC218E549977}"/>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16965368-732E-4290-918A-7F691670C3DA}"/>
              </a:ext>
            </a:extLst>
          </p:cNvPr>
          <p:cNvSpPr>
            <a:spLocks noGrp="1"/>
          </p:cNvSpPr>
          <p:nvPr>
            <p:ph type="sldNum" sz="quarter" idx="12"/>
          </p:nvPr>
        </p:nvSpPr>
        <p:spPr/>
        <p:txBody>
          <a:bodyPr/>
          <a:lstStyle/>
          <a:p>
            <a:fld id="{A00A82FC-CB61-4392-B88A-DA1123FEC072}" type="slidenum">
              <a:rPr lang="es-ES" smtClean="0"/>
              <a:t>‹Nº›</a:t>
            </a:fld>
            <a:endParaRPr lang="es-ES"/>
          </a:p>
        </p:txBody>
      </p:sp>
    </p:spTree>
    <p:extLst>
      <p:ext uri="{BB962C8B-B14F-4D97-AF65-F5344CB8AC3E}">
        <p14:creationId xmlns:p14="http://schemas.microsoft.com/office/powerpoint/2010/main" val="2630674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B5FCB4B-2432-4254-8475-67A0A747E7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F9390C49-343D-4E80-AFB0-D9DDC4FDC1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5F03A62-F583-45AB-858F-486C3711C2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2DCB44-E49C-4B81-AE3A-3517617E75DF}" type="datetimeFigureOut">
              <a:rPr lang="es-ES" smtClean="0"/>
              <a:t>11/03/2020</a:t>
            </a:fld>
            <a:endParaRPr lang="es-ES"/>
          </a:p>
        </p:txBody>
      </p:sp>
      <p:sp>
        <p:nvSpPr>
          <p:cNvPr id="5" name="Marcador de pie de página 4">
            <a:extLst>
              <a:ext uri="{FF2B5EF4-FFF2-40B4-BE49-F238E27FC236}">
                <a16:creationId xmlns:a16="http://schemas.microsoft.com/office/drawing/2014/main" id="{7AB0F7DC-DAD8-406B-8528-3C5DA1CED9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92610FDA-3FEB-4893-B0ED-69426CC18C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0A82FC-CB61-4392-B88A-DA1123FEC072}" type="slidenum">
              <a:rPr lang="es-ES" smtClean="0"/>
              <a:t>‹Nº›</a:t>
            </a:fld>
            <a:endParaRPr lang="es-ES"/>
          </a:p>
        </p:txBody>
      </p:sp>
    </p:spTree>
    <p:extLst>
      <p:ext uri="{BB962C8B-B14F-4D97-AF65-F5344CB8AC3E}">
        <p14:creationId xmlns:p14="http://schemas.microsoft.com/office/powerpoint/2010/main" val="432850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5490E1B-E0F5-47E8-84B3-E79B126736C2}"/>
              </a:ext>
            </a:extLst>
          </p:cNvPr>
          <p:cNvSpPr>
            <a:spLocks noGrp="1"/>
          </p:cNvSpPr>
          <p:nvPr>
            <p:ph type="ctrTitle"/>
          </p:nvPr>
        </p:nvSpPr>
        <p:spPr>
          <a:xfrm>
            <a:off x="916183" y="1645060"/>
            <a:ext cx="4605340" cy="1002891"/>
          </a:xfrm>
        </p:spPr>
        <p:txBody>
          <a:bodyPr>
            <a:normAutofit fontScale="90000"/>
          </a:bodyPr>
          <a:lstStyle/>
          <a:p>
            <a:r>
              <a:rPr lang="es-ES" sz="5000" b="1" dirty="0">
                <a:solidFill>
                  <a:schemeClr val="bg1"/>
                </a:solidFill>
                <a:latin typeface="Arial Black" panose="020B0A04020102020204" pitchFamily="34" charset="0"/>
              </a:rPr>
              <a:t>Tipos de datos - BD2</a:t>
            </a:r>
            <a:r>
              <a:rPr lang="es-ES" sz="5000" b="1" dirty="0">
                <a:solidFill>
                  <a:schemeClr val="bg1"/>
                </a:solidFill>
              </a:rPr>
              <a:t> </a:t>
            </a:r>
          </a:p>
        </p:txBody>
      </p:sp>
      <p:sp>
        <p:nvSpPr>
          <p:cNvPr id="3" name="Subtítulo 2">
            <a:extLst>
              <a:ext uri="{FF2B5EF4-FFF2-40B4-BE49-F238E27FC236}">
                <a16:creationId xmlns:a16="http://schemas.microsoft.com/office/drawing/2014/main" id="{8DE40D75-70AF-4061-BB4A-81494EC4F32C}"/>
              </a:ext>
            </a:extLst>
          </p:cNvPr>
          <p:cNvSpPr>
            <a:spLocks noGrp="1"/>
          </p:cNvSpPr>
          <p:nvPr>
            <p:ph type="subTitle" idx="1"/>
          </p:nvPr>
        </p:nvSpPr>
        <p:spPr>
          <a:xfrm>
            <a:off x="765568" y="3246836"/>
            <a:ext cx="4906570" cy="1655762"/>
          </a:xfrm>
        </p:spPr>
        <p:txBody>
          <a:bodyPr>
            <a:noAutofit/>
          </a:bodyPr>
          <a:lstStyle/>
          <a:p>
            <a:pPr algn="l"/>
            <a:r>
              <a:rPr lang="es-ES" dirty="0">
                <a:solidFill>
                  <a:schemeClr val="bg1"/>
                </a:solidFill>
              </a:rPr>
              <a:t>Cristian Alexis Giraldo Agudelo</a:t>
            </a:r>
          </a:p>
          <a:p>
            <a:pPr algn="l"/>
            <a:r>
              <a:rPr lang="es-ES" dirty="0">
                <a:solidFill>
                  <a:schemeClr val="bg1"/>
                </a:solidFill>
              </a:rPr>
              <a:t>Alejandro Fernández Restrepo</a:t>
            </a:r>
          </a:p>
          <a:p>
            <a:pPr algn="l"/>
            <a:r>
              <a:rPr lang="es-ES" dirty="0">
                <a:solidFill>
                  <a:schemeClr val="bg1"/>
                </a:solidFill>
              </a:rPr>
              <a:t>Daniel Alejandro Cifuentes Londoño</a:t>
            </a:r>
          </a:p>
        </p:txBody>
      </p:sp>
      <p:pic>
        <p:nvPicPr>
          <p:cNvPr id="4" name="Imagen 3">
            <a:extLst>
              <a:ext uri="{FF2B5EF4-FFF2-40B4-BE49-F238E27FC236}">
                <a16:creationId xmlns:a16="http://schemas.microsoft.com/office/drawing/2014/main" id="{48214552-757A-4C4A-98C2-FE85F39DC029}"/>
              </a:ext>
            </a:extLst>
          </p:cNvPr>
          <p:cNvPicPr>
            <a:picLocks noChangeAspect="1"/>
          </p:cNvPicPr>
          <p:nvPr/>
        </p:nvPicPr>
        <p:blipFill rotWithShape="1">
          <a:blip r:embed="rId2">
            <a:alphaModFix/>
          </a:blip>
          <a:srcRect l="20401" r="14107" b="1"/>
          <a:stretch/>
        </p:blipFill>
        <p:spPr>
          <a:xfrm>
            <a:off x="5800734" y="1057275"/>
            <a:ext cx="5917401" cy="4743450"/>
          </a:xfrm>
          <a:prstGeom prst="rect">
            <a:avLst/>
          </a:prstGeom>
        </p:spPr>
      </p:pic>
      <p:sp>
        <p:nvSpPr>
          <p:cNvPr id="11" name="Rectangle 10">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6325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A130CA-991E-4C92-A494-EB7D8666EF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FC3C749F-9A26-4B1E-BC2E-572D03DF9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72577" y="1372793"/>
            <a:ext cx="6135300" cy="5537781"/>
          </a:xfrm>
          <a:custGeom>
            <a:avLst/>
            <a:gdLst>
              <a:gd name="connsiteX0" fmla="*/ 0 w 6135300"/>
              <a:gd name="connsiteY0" fmla="*/ 0 h 5537781"/>
              <a:gd name="connsiteX1" fmla="*/ 6135300 w 6135300"/>
              <a:gd name="connsiteY1" fmla="*/ 0 h 5537781"/>
              <a:gd name="connsiteX2" fmla="*/ 6135300 w 6135300"/>
              <a:gd name="connsiteY2" fmla="*/ 3548931 h 5537781"/>
              <a:gd name="connsiteX3" fmla="*/ 4146451 w 6135300"/>
              <a:gd name="connsiteY3" fmla="*/ 5537781 h 5537781"/>
              <a:gd name="connsiteX4" fmla="*/ 0 w 6135300"/>
              <a:gd name="connsiteY4" fmla="*/ 1391331 h 553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5300" h="5537781">
                <a:moveTo>
                  <a:pt x="0" y="0"/>
                </a:moveTo>
                <a:lnTo>
                  <a:pt x="6135300" y="0"/>
                </a:lnTo>
                <a:lnTo>
                  <a:pt x="6135300" y="3548931"/>
                </a:lnTo>
                <a:lnTo>
                  <a:pt x="4146451" y="5537781"/>
                </a:lnTo>
                <a:lnTo>
                  <a:pt x="0" y="1391331"/>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F98D51C6-1188-49B8-B829-31D2C2813F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050242" y="292975"/>
            <a:ext cx="5056735" cy="9206602"/>
          </a:xfrm>
          <a:custGeom>
            <a:avLst/>
            <a:gdLst>
              <a:gd name="connsiteX0" fmla="*/ 0 w 5053652"/>
              <a:gd name="connsiteY0" fmla="*/ 209273 h 9200989"/>
              <a:gd name="connsiteX1" fmla="*/ 209274 w 5053652"/>
              <a:gd name="connsiteY1" fmla="*/ 0 h 9200989"/>
              <a:gd name="connsiteX2" fmla="*/ 5053652 w 5053652"/>
              <a:gd name="connsiteY2" fmla="*/ 4844379 h 9200989"/>
              <a:gd name="connsiteX3" fmla="*/ 697042 w 5053652"/>
              <a:gd name="connsiteY3" fmla="*/ 9200989 h 9200989"/>
              <a:gd name="connsiteX4" fmla="*/ 0 w 5053652"/>
              <a:gd name="connsiteY4" fmla="*/ 9200989 h 9200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3652" h="9200989">
                <a:moveTo>
                  <a:pt x="0" y="209273"/>
                </a:moveTo>
                <a:lnTo>
                  <a:pt x="209274" y="0"/>
                </a:lnTo>
                <a:lnTo>
                  <a:pt x="5053652" y="4844379"/>
                </a:lnTo>
                <a:lnTo>
                  <a:pt x="697042" y="9200989"/>
                </a:lnTo>
                <a:lnTo>
                  <a:pt x="0" y="9200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456BA586-8922-4113-BD35-BBF1EB1A1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6909" y="5272381"/>
            <a:ext cx="3171238" cy="1585619"/>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497CCB5-5FC2-473C-AFCC-2430CEF1DF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61739" y="1742916"/>
            <a:ext cx="3372170" cy="3372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ame 19">
            <a:extLst>
              <a:ext uri="{FF2B5EF4-FFF2-40B4-BE49-F238E27FC236}">
                <a16:creationId xmlns:a16="http://schemas.microsoft.com/office/drawing/2014/main" id="{599C8C75-BFDF-44E7-A028-EEB5EDD58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423102" y="1304278"/>
            <a:ext cx="4249446" cy="4249444"/>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1">
            <a:extLst>
              <a:ext uri="{FF2B5EF4-FFF2-40B4-BE49-F238E27FC236}">
                <a16:creationId xmlns:a16="http://schemas.microsoft.com/office/drawing/2014/main" id="{3D89B4E9-09BB-45F7-88D9-AA5E32B88286}"/>
              </a:ext>
            </a:extLst>
          </p:cNvPr>
          <p:cNvSpPr>
            <a:spLocks noChangeArrowheads="1"/>
          </p:cNvSpPr>
          <p:nvPr/>
        </p:nvSpPr>
        <p:spPr bwMode="auto">
          <a:xfrm>
            <a:off x="3276600" y="2571676"/>
            <a:ext cx="184731" cy="1000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s-ES" altLang="es-ES" b="0" i="0" u="none" strike="noStrike" cap="none" normalizeH="0" baseline="0">
                <a:ln>
                  <a:noFill/>
                </a:ln>
                <a:solidFill>
                  <a:schemeClr val="tx1"/>
                </a:solidFill>
                <a:effectLst/>
                <a:latin typeface="Arial" panose="020B0604020202020204" pitchFamily="34" charset="0"/>
              </a:rPr>
            </a:br>
            <a:endParaRPr kumimoji="0" lang="es-ES" altLang="es-ES"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spcBef>
                <a:spcPct val="0"/>
              </a:spcBef>
              <a:spcAft>
                <a:spcPts val="600"/>
              </a:spcAft>
              <a:buClrTx/>
              <a:buSzTx/>
              <a:buFontTx/>
              <a:buNone/>
              <a:tabLst/>
            </a:pPr>
            <a:endParaRPr kumimoji="0" lang="es-ES" altLang="es-ES" b="0" i="0" u="none" strike="noStrike" cap="none" normalizeH="0" baseline="0">
              <a:ln>
                <a:noFill/>
              </a:ln>
              <a:solidFill>
                <a:schemeClr val="tx1"/>
              </a:solidFill>
              <a:effectLst/>
              <a:latin typeface="Arial" panose="020B0604020202020204" pitchFamily="34" charset="0"/>
            </a:endParaRPr>
          </a:p>
        </p:txBody>
      </p:sp>
      <p:graphicFrame>
        <p:nvGraphicFramePr>
          <p:cNvPr id="4" name="Tabla 3">
            <a:extLst>
              <a:ext uri="{FF2B5EF4-FFF2-40B4-BE49-F238E27FC236}">
                <a16:creationId xmlns:a16="http://schemas.microsoft.com/office/drawing/2014/main" id="{62FAC307-E42D-4F05-AFD0-4DC1734DCF18}"/>
              </a:ext>
            </a:extLst>
          </p:cNvPr>
          <p:cNvGraphicFramePr>
            <a:graphicFrameLocks noGrp="1"/>
          </p:cNvGraphicFramePr>
          <p:nvPr>
            <p:extLst>
              <p:ext uri="{D42A27DB-BD31-4B8C-83A1-F6EECF244321}">
                <p14:modId xmlns:p14="http://schemas.microsoft.com/office/powerpoint/2010/main" val="215184655"/>
              </p:ext>
            </p:extLst>
          </p:nvPr>
        </p:nvGraphicFramePr>
        <p:xfrm>
          <a:off x="6477571" y="418861"/>
          <a:ext cx="4990495" cy="5479175"/>
        </p:xfrm>
        <a:graphic>
          <a:graphicData uri="http://schemas.openxmlformats.org/drawingml/2006/table">
            <a:tbl>
              <a:tblPr>
                <a:noFill/>
              </a:tblPr>
              <a:tblGrid>
                <a:gridCol w="1807433">
                  <a:extLst>
                    <a:ext uri="{9D8B030D-6E8A-4147-A177-3AD203B41FA5}">
                      <a16:colId xmlns:a16="http://schemas.microsoft.com/office/drawing/2014/main" val="4259441074"/>
                    </a:ext>
                  </a:extLst>
                </a:gridCol>
                <a:gridCol w="3183062">
                  <a:extLst>
                    <a:ext uri="{9D8B030D-6E8A-4147-A177-3AD203B41FA5}">
                      <a16:colId xmlns:a16="http://schemas.microsoft.com/office/drawing/2014/main" val="2435032036"/>
                    </a:ext>
                  </a:extLst>
                </a:gridCol>
              </a:tblGrid>
              <a:tr h="1510122">
                <a:tc>
                  <a:txBody>
                    <a:bodyPr/>
                    <a:lstStyle/>
                    <a:p>
                      <a:pPr rtl="0" fontAlgn="t">
                        <a:spcBef>
                          <a:spcPts val="0"/>
                        </a:spcBef>
                        <a:spcAft>
                          <a:spcPts val="0"/>
                        </a:spcAft>
                      </a:pPr>
                      <a:r>
                        <a:rPr lang="es-ES" sz="1600" b="0" i="0" u="none" strike="noStrike" dirty="0">
                          <a:solidFill>
                            <a:schemeClr val="tx1">
                              <a:lumMod val="85000"/>
                              <a:lumOff val="15000"/>
                            </a:schemeClr>
                          </a:solidFill>
                          <a:effectLst/>
                          <a:latin typeface="Arial" panose="020B0604020202020204" pitchFamily="34" charset="0"/>
                        </a:rPr>
                        <a:t>GRAPHIC (n)</a:t>
                      </a:r>
                      <a:endParaRPr lang="es-ES" sz="1600" dirty="0">
                        <a:solidFill>
                          <a:schemeClr val="tx1">
                            <a:lumMod val="85000"/>
                            <a:lumOff val="15000"/>
                          </a:schemeClr>
                        </a:solidFill>
                        <a:effectLst/>
                      </a:endParaRPr>
                    </a:p>
                  </a:txBody>
                  <a:tcPr marL="225616" marR="135369" marT="135369" marB="135369">
                    <a:lnL w="12700" cmpd="sng">
                      <a:noFill/>
                      <a:prstDash val="solid"/>
                    </a:lnL>
                    <a:lnR w="38100" cap="flat" cmpd="sng" algn="ctr">
                      <a:solidFill>
                        <a:srgbClr val="FFFFFF"/>
                      </a:solidFill>
                      <a:prstDash val="solid"/>
                    </a:lnR>
                    <a:lnT w="12700" cmpd="sng">
                      <a:noFill/>
                      <a:prstDash val="solid"/>
                    </a:lnT>
                    <a:lnB w="38100" cap="flat" cmpd="sng" algn="ctr">
                      <a:solidFill>
                        <a:srgbClr val="FFFFFF"/>
                      </a:solidFill>
                      <a:prstDash val="solid"/>
                    </a:lnB>
                    <a:solidFill>
                      <a:srgbClr val="878E8B">
                        <a:alpha val="30196"/>
                      </a:srgbClr>
                    </a:solidFill>
                  </a:tcPr>
                </a:tc>
                <a:tc>
                  <a:txBody>
                    <a:bodyPr/>
                    <a:lstStyle/>
                    <a:p>
                      <a:pPr rtl="0" fontAlgn="t">
                        <a:spcBef>
                          <a:spcPts val="0"/>
                        </a:spcBef>
                        <a:spcAft>
                          <a:spcPts val="0"/>
                        </a:spcAft>
                      </a:pPr>
                      <a:r>
                        <a:rPr lang="es-ES" sz="1600" b="0" i="0" u="none" strike="noStrike">
                          <a:solidFill>
                            <a:schemeClr val="tx1">
                              <a:lumMod val="85000"/>
                              <a:lumOff val="15000"/>
                            </a:schemeClr>
                          </a:solidFill>
                          <a:effectLst/>
                          <a:latin typeface="Arial" panose="020B0604020202020204" pitchFamily="34" charset="0"/>
                        </a:rPr>
                        <a:t>Series gráficas de longitud fija que contienen n caracteres de doble byte. n debe ser mayor que 0 y menor que 128. La longitud por omisión es 1.</a:t>
                      </a:r>
                      <a:endParaRPr lang="es-ES" sz="1600">
                        <a:solidFill>
                          <a:schemeClr val="tx1">
                            <a:lumMod val="85000"/>
                            <a:lumOff val="15000"/>
                          </a:schemeClr>
                        </a:solidFill>
                        <a:effectLst/>
                      </a:endParaRPr>
                    </a:p>
                  </a:txBody>
                  <a:tcPr marL="225616" marR="135369" marT="135369" marB="135369">
                    <a:lnL w="38100" cap="flat" cmpd="sng" algn="ctr">
                      <a:solidFill>
                        <a:srgbClr val="FFFFFF"/>
                      </a:solidFill>
                      <a:prstDash val="solid"/>
                    </a:lnL>
                    <a:lnR w="12700" cmpd="sng">
                      <a:noFill/>
                      <a:prstDash val="solid"/>
                    </a:lnR>
                    <a:lnT w="12700" cmpd="sng">
                      <a:no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2736210335"/>
                  </a:ext>
                </a:extLst>
              </a:tr>
              <a:tr h="1991435">
                <a:tc>
                  <a:txBody>
                    <a:bodyPr/>
                    <a:lstStyle/>
                    <a:p>
                      <a:pPr rtl="0" fontAlgn="t">
                        <a:spcBef>
                          <a:spcPts val="0"/>
                        </a:spcBef>
                        <a:spcAft>
                          <a:spcPts val="0"/>
                        </a:spcAft>
                      </a:pPr>
                      <a:r>
                        <a:rPr lang="es-ES" sz="1600" b="0" i="0" u="none" strike="noStrike">
                          <a:solidFill>
                            <a:schemeClr val="tx1">
                              <a:lumMod val="85000"/>
                              <a:lumOff val="15000"/>
                            </a:schemeClr>
                          </a:solidFill>
                          <a:effectLst/>
                          <a:latin typeface="Arial" panose="020B0604020202020204" pitchFamily="34" charset="0"/>
                        </a:rPr>
                        <a:t>VARGRAPHIC (n)</a:t>
                      </a:r>
                      <a:endParaRPr lang="es-ES" sz="1600">
                        <a:solidFill>
                          <a:schemeClr val="tx1">
                            <a:lumMod val="85000"/>
                            <a:lumOff val="15000"/>
                          </a:schemeClr>
                        </a:solidFill>
                        <a:effectLst/>
                      </a:endParaRPr>
                    </a:p>
                  </a:txBody>
                  <a:tcPr marL="225616" marR="135369" marT="135369" marB="135369">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rtl="0" fontAlgn="t">
                        <a:spcBef>
                          <a:spcPts val="0"/>
                        </a:spcBef>
                        <a:spcAft>
                          <a:spcPts val="0"/>
                        </a:spcAft>
                      </a:pPr>
                      <a:r>
                        <a:rPr lang="es-ES" sz="1600" b="0" i="0" u="none" strike="noStrike">
                          <a:solidFill>
                            <a:schemeClr val="tx1">
                              <a:lumMod val="85000"/>
                              <a:lumOff val="15000"/>
                            </a:schemeClr>
                          </a:solidFill>
                          <a:effectLst/>
                          <a:latin typeface="Arial" panose="020B0604020202020204" pitchFamily="34" charset="0"/>
                        </a:rPr>
                        <a:t>Series gráficas de longitud variable. La longitud máxima, n, debe ser mayor que 0 y menor que un número que depende del tamaño de página del espacio de tablas. La longitud máxima es 16352.</a:t>
                      </a:r>
                      <a:endParaRPr lang="es-ES" sz="1600">
                        <a:solidFill>
                          <a:schemeClr val="tx1">
                            <a:lumMod val="85000"/>
                            <a:lumOff val="15000"/>
                          </a:schemeClr>
                        </a:solidFill>
                        <a:effectLst/>
                      </a:endParaRPr>
                    </a:p>
                  </a:txBody>
                  <a:tcPr marL="225616" marR="135369" marT="135369" marB="135369">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3865841154"/>
                  </a:ext>
                </a:extLst>
              </a:tr>
              <a:tr h="1750778">
                <a:tc>
                  <a:txBody>
                    <a:bodyPr/>
                    <a:lstStyle/>
                    <a:p>
                      <a:pPr rtl="0" fontAlgn="t">
                        <a:spcBef>
                          <a:spcPts val="0"/>
                        </a:spcBef>
                        <a:spcAft>
                          <a:spcPts val="0"/>
                        </a:spcAft>
                      </a:pPr>
                      <a:r>
                        <a:rPr lang="es-ES" sz="1600" b="0" i="0" u="none" strike="noStrike">
                          <a:solidFill>
                            <a:schemeClr val="tx1">
                              <a:lumMod val="85000"/>
                              <a:lumOff val="15000"/>
                            </a:schemeClr>
                          </a:solidFill>
                          <a:effectLst/>
                          <a:latin typeface="Arial" panose="020B0604020202020204" pitchFamily="34" charset="0"/>
                        </a:rPr>
                        <a:t>DBCLOB (n)</a:t>
                      </a:r>
                      <a:endParaRPr lang="es-ES" sz="1600">
                        <a:solidFill>
                          <a:schemeClr val="tx1">
                            <a:lumMod val="85000"/>
                            <a:lumOff val="15000"/>
                          </a:schemeClr>
                        </a:solidFill>
                        <a:effectLst/>
                      </a:endParaRPr>
                    </a:p>
                  </a:txBody>
                  <a:tcPr marL="225616" marR="135369" marT="135369" marB="135369">
                    <a:lnL w="12700" cmpd="sng">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pPr rtl="0" fontAlgn="t">
                        <a:spcBef>
                          <a:spcPts val="0"/>
                        </a:spcBef>
                        <a:spcAft>
                          <a:spcPts val="0"/>
                        </a:spcAft>
                      </a:pPr>
                      <a:r>
                        <a:rPr lang="es-ES" sz="1600" b="0" i="0" u="none" strike="noStrike" dirty="0">
                          <a:solidFill>
                            <a:schemeClr val="tx1">
                              <a:lumMod val="85000"/>
                              <a:lumOff val="15000"/>
                            </a:schemeClr>
                          </a:solidFill>
                          <a:effectLst/>
                          <a:latin typeface="Arial" panose="020B0604020202020204" pitchFamily="34" charset="0"/>
                        </a:rPr>
                        <a:t>Caracteres de doble byte de longitud variable con un máximo de n caracteres de doble byte. n no puede exceder de 1 073 741 824. La longitud predeterminada es 1M.</a:t>
                      </a:r>
                      <a:endParaRPr lang="es-ES" sz="1600" dirty="0">
                        <a:solidFill>
                          <a:schemeClr val="tx1">
                            <a:lumMod val="85000"/>
                            <a:lumOff val="15000"/>
                          </a:schemeClr>
                        </a:solidFill>
                        <a:effectLst/>
                      </a:endParaRPr>
                    </a:p>
                  </a:txBody>
                  <a:tcPr marL="225616" marR="135369" marT="135369" marB="135369">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2748706943"/>
                  </a:ext>
                </a:extLst>
              </a:tr>
            </a:tbl>
          </a:graphicData>
        </a:graphic>
      </p:graphicFrame>
    </p:spTree>
    <p:extLst>
      <p:ext uri="{BB962C8B-B14F-4D97-AF65-F5344CB8AC3E}">
        <p14:creationId xmlns:p14="http://schemas.microsoft.com/office/powerpoint/2010/main" val="5638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Freeform: Shape 24">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7" name="Group 26">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28"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9"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5" name="Rectangle 1">
            <a:extLst>
              <a:ext uri="{FF2B5EF4-FFF2-40B4-BE49-F238E27FC236}">
                <a16:creationId xmlns:a16="http://schemas.microsoft.com/office/drawing/2014/main" id="{50574C40-426D-4D06-B877-D7D62C2A61FF}"/>
              </a:ext>
            </a:extLst>
          </p:cNvPr>
          <p:cNvSpPr>
            <a:spLocks noChangeArrowheads="1"/>
          </p:cNvSpPr>
          <p:nvPr/>
        </p:nvSpPr>
        <p:spPr bwMode="auto">
          <a:xfrm>
            <a:off x="3276600" y="2593901"/>
            <a:ext cx="184731" cy="1000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s-ES" altLang="es-ES" b="0" i="0" u="none" strike="noStrike" cap="none" normalizeH="0" baseline="0">
                <a:ln>
                  <a:noFill/>
                </a:ln>
                <a:solidFill>
                  <a:schemeClr val="tx1"/>
                </a:solidFill>
                <a:effectLst/>
                <a:latin typeface="Arial" panose="020B0604020202020204" pitchFamily="34" charset="0"/>
              </a:rPr>
            </a:br>
            <a:endParaRPr kumimoji="0" lang="es-ES" altLang="es-ES"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spcBef>
                <a:spcPct val="0"/>
              </a:spcBef>
              <a:spcAft>
                <a:spcPts val="600"/>
              </a:spcAft>
              <a:buClrTx/>
              <a:buSzTx/>
              <a:buFontTx/>
              <a:buNone/>
              <a:tabLst/>
            </a:pPr>
            <a:endParaRPr kumimoji="0" lang="es-ES" altLang="es-ES" b="0" i="0" u="none" strike="noStrike" cap="none" normalizeH="0" baseline="0">
              <a:ln>
                <a:noFill/>
              </a:ln>
              <a:solidFill>
                <a:schemeClr val="tx1"/>
              </a:solidFill>
              <a:effectLst/>
              <a:latin typeface="Arial" panose="020B0604020202020204" pitchFamily="34" charset="0"/>
            </a:endParaRPr>
          </a:p>
        </p:txBody>
      </p:sp>
      <p:graphicFrame>
        <p:nvGraphicFramePr>
          <p:cNvPr id="4" name="Tabla 3">
            <a:extLst>
              <a:ext uri="{FF2B5EF4-FFF2-40B4-BE49-F238E27FC236}">
                <a16:creationId xmlns:a16="http://schemas.microsoft.com/office/drawing/2014/main" id="{79BE0C79-B142-4B58-9D12-CB7AA8688B0A}"/>
              </a:ext>
            </a:extLst>
          </p:cNvPr>
          <p:cNvGraphicFramePr>
            <a:graphicFrameLocks noGrp="1"/>
          </p:cNvGraphicFramePr>
          <p:nvPr>
            <p:extLst>
              <p:ext uri="{D42A27DB-BD31-4B8C-83A1-F6EECF244321}">
                <p14:modId xmlns:p14="http://schemas.microsoft.com/office/powerpoint/2010/main" val="2807626245"/>
              </p:ext>
            </p:extLst>
          </p:nvPr>
        </p:nvGraphicFramePr>
        <p:xfrm>
          <a:off x="710138" y="643466"/>
          <a:ext cx="6914582" cy="5566833"/>
        </p:xfrm>
        <a:graphic>
          <a:graphicData uri="http://schemas.openxmlformats.org/drawingml/2006/table">
            <a:tbl>
              <a:tblPr>
                <a:tableStyleId>{9D7B26C5-4107-4FEC-AEDC-1716B250A1EF}</a:tableStyleId>
              </a:tblPr>
              <a:tblGrid>
                <a:gridCol w="1873210">
                  <a:extLst>
                    <a:ext uri="{9D8B030D-6E8A-4147-A177-3AD203B41FA5}">
                      <a16:colId xmlns:a16="http://schemas.microsoft.com/office/drawing/2014/main" val="3113704528"/>
                    </a:ext>
                  </a:extLst>
                </a:gridCol>
                <a:gridCol w="5041372">
                  <a:extLst>
                    <a:ext uri="{9D8B030D-6E8A-4147-A177-3AD203B41FA5}">
                      <a16:colId xmlns:a16="http://schemas.microsoft.com/office/drawing/2014/main" val="1736076991"/>
                    </a:ext>
                  </a:extLst>
                </a:gridCol>
              </a:tblGrid>
              <a:tr h="1855611">
                <a:tc>
                  <a:txBody>
                    <a:bodyPr/>
                    <a:lstStyle/>
                    <a:p>
                      <a:pPr rtl="0" fontAlgn="t">
                        <a:spcBef>
                          <a:spcPts val="0"/>
                        </a:spcBef>
                        <a:spcAft>
                          <a:spcPts val="0"/>
                        </a:spcAft>
                      </a:pPr>
                      <a:r>
                        <a:rPr lang="es-ES" sz="1800" b="0" u="none" strike="noStrike" dirty="0">
                          <a:solidFill>
                            <a:srgbClr val="323232"/>
                          </a:solidFill>
                          <a:effectLst/>
                        </a:rPr>
                        <a:t>BINARY(</a:t>
                      </a:r>
                      <a:r>
                        <a:rPr lang="es-ES" sz="1800" b="0" u="none" strike="noStrike" dirty="0">
                          <a:solidFill>
                            <a:srgbClr val="5A5A5A"/>
                          </a:solidFill>
                          <a:effectLst/>
                        </a:rPr>
                        <a:t>n</a:t>
                      </a:r>
                      <a:r>
                        <a:rPr lang="es-ES" sz="1800" b="0" u="none" strike="noStrike" dirty="0">
                          <a:solidFill>
                            <a:srgbClr val="323232"/>
                          </a:solidFill>
                          <a:effectLst/>
                        </a:rPr>
                        <a:t>)</a:t>
                      </a:r>
                      <a:endParaRPr lang="es-ES" sz="2700" dirty="0">
                        <a:effectLst/>
                      </a:endParaRPr>
                    </a:p>
                  </a:txBody>
                  <a:tcPr marL="74796" marR="74796" marT="74796" marB="74796"/>
                </a:tc>
                <a:tc>
                  <a:txBody>
                    <a:bodyPr/>
                    <a:lstStyle/>
                    <a:p>
                      <a:pPr rtl="0" fontAlgn="t">
                        <a:spcBef>
                          <a:spcPts val="0"/>
                        </a:spcBef>
                        <a:spcAft>
                          <a:spcPts val="0"/>
                        </a:spcAft>
                      </a:pPr>
                      <a:r>
                        <a:rPr lang="es-ES" sz="2200" b="0" u="none" strike="noStrike">
                          <a:solidFill>
                            <a:srgbClr val="323232"/>
                          </a:solidFill>
                          <a:effectLst/>
                        </a:rPr>
                        <a:t>Series binarias de longitud fija o longitud variable con una longitud de </a:t>
                      </a:r>
                      <a:r>
                        <a:rPr lang="es-ES" sz="2200" b="0" u="none" strike="noStrike">
                          <a:solidFill>
                            <a:srgbClr val="5A5A5A"/>
                          </a:solidFill>
                          <a:effectLst/>
                        </a:rPr>
                        <a:t>n</a:t>
                      </a:r>
                      <a:r>
                        <a:rPr lang="es-ES" sz="2200" b="0" u="none" strike="noStrike">
                          <a:solidFill>
                            <a:srgbClr val="323232"/>
                          </a:solidFill>
                          <a:effectLst/>
                        </a:rPr>
                        <a:t> bytes. </a:t>
                      </a:r>
                      <a:r>
                        <a:rPr lang="es-ES" sz="2200" b="0" u="none" strike="noStrike">
                          <a:solidFill>
                            <a:srgbClr val="5A5A5A"/>
                          </a:solidFill>
                          <a:effectLst/>
                        </a:rPr>
                        <a:t>n</a:t>
                      </a:r>
                      <a:r>
                        <a:rPr lang="es-ES" sz="2200" b="0" u="none" strike="noStrike">
                          <a:solidFill>
                            <a:srgbClr val="323232"/>
                          </a:solidFill>
                          <a:effectLst/>
                        </a:rPr>
                        <a:t> debe ser mayor que 0 y no mayor que 255. La longitud por omisión es 1.</a:t>
                      </a:r>
                      <a:endParaRPr lang="es-ES" sz="2200">
                        <a:effectLst/>
                      </a:endParaRPr>
                    </a:p>
                  </a:txBody>
                  <a:tcPr marL="74796" marR="74796" marT="74796" marB="74796"/>
                </a:tc>
                <a:extLst>
                  <a:ext uri="{0D108BD9-81ED-4DB2-BD59-A6C34878D82A}">
                    <a16:rowId xmlns:a16="http://schemas.microsoft.com/office/drawing/2014/main" val="3629759601"/>
                  </a:ext>
                </a:extLst>
              </a:tr>
              <a:tr h="2186877">
                <a:tc>
                  <a:txBody>
                    <a:bodyPr/>
                    <a:lstStyle/>
                    <a:p>
                      <a:pPr rtl="0" fontAlgn="t">
                        <a:spcBef>
                          <a:spcPts val="0"/>
                        </a:spcBef>
                        <a:spcAft>
                          <a:spcPts val="0"/>
                        </a:spcAft>
                      </a:pPr>
                      <a:r>
                        <a:rPr lang="es-ES" sz="1800" b="0" u="none" strike="noStrike" dirty="0">
                          <a:solidFill>
                            <a:srgbClr val="323232"/>
                          </a:solidFill>
                          <a:effectLst/>
                        </a:rPr>
                        <a:t>VARBINARY(</a:t>
                      </a:r>
                      <a:r>
                        <a:rPr lang="es-ES" sz="1800" b="0" u="none" strike="noStrike" dirty="0">
                          <a:solidFill>
                            <a:srgbClr val="5A5A5A"/>
                          </a:solidFill>
                          <a:effectLst/>
                        </a:rPr>
                        <a:t>n</a:t>
                      </a:r>
                      <a:r>
                        <a:rPr lang="es-ES" sz="1800" b="0" u="none" strike="noStrike" dirty="0">
                          <a:solidFill>
                            <a:srgbClr val="323232"/>
                          </a:solidFill>
                          <a:effectLst/>
                        </a:rPr>
                        <a:t>)</a:t>
                      </a:r>
                      <a:endParaRPr lang="es-ES" sz="2700" dirty="0">
                        <a:effectLst/>
                      </a:endParaRPr>
                    </a:p>
                  </a:txBody>
                  <a:tcPr marL="74796" marR="74796" marT="74796" marB="74796"/>
                </a:tc>
                <a:tc>
                  <a:txBody>
                    <a:bodyPr/>
                    <a:lstStyle/>
                    <a:p>
                      <a:pPr rtl="0" fontAlgn="t">
                        <a:spcBef>
                          <a:spcPts val="0"/>
                        </a:spcBef>
                        <a:spcAft>
                          <a:spcPts val="0"/>
                        </a:spcAft>
                      </a:pPr>
                      <a:r>
                        <a:rPr lang="es-ES" sz="2200" b="0" u="none" strike="noStrike">
                          <a:solidFill>
                            <a:srgbClr val="323232"/>
                          </a:solidFill>
                          <a:effectLst/>
                        </a:rPr>
                        <a:t>Series binarias de longitud variable con una longitud de </a:t>
                      </a:r>
                      <a:r>
                        <a:rPr lang="es-ES" sz="2200" b="0" u="none" strike="noStrike">
                          <a:solidFill>
                            <a:srgbClr val="5A5A5A"/>
                          </a:solidFill>
                          <a:effectLst/>
                        </a:rPr>
                        <a:t>n</a:t>
                      </a:r>
                      <a:r>
                        <a:rPr lang="es-ES" sz="2200" b="0" u="none" strike="noStrike">
                          <a:solidFill>
                            <a:srgbClr val="323232"/>
                          </a:solidFill>
                          <a:effectLst/>
                        </a:rPr>
                        <a:t> bytes. La longitud de </a:t>
                      </a:r>
                      <a:r>
                        <a:rPr lang="es-ES" sz="2200" b="0" u="none" strike="noStrike">
                          <a:solidFill>
                            <a:srgbClr val="5A5A5A"/>
                          </a:solidFill>
                          <a:effectLst/>
                        </a:rPr>
                        <a:t>n</a:t>
                      </a:r>
                      <a:r>
                        <a:rPr lang="es-ES" sz="2200" b="0" u="none" strike="noStrike">
                          <a:solidFill>
                            <a:srgbClr val="323232"/>
                          </a:solidFill>
                          <a:effectLst/>
                        </a:rPr>
                        <a:t> debe ser mayor que 0 y menor que un número que depende del tamaño de página del espacio de tablas. La longitud máxima es 32704.</a:t>
                      </a:r>
                      <a:endParaRPr lang="es-ES" sz="2200">
                        <a:effectLst/>
                      </a:endParaRPr>
                    </a:p>
                  </a:txBody>
                  <a:tcPr marL="74796" marR="74796" marT="74796" marB="74796"/>
                </a:tc>
                <a:extLst>
                  <a:ext uri="{0D108BD9-81ED-4DB2-BD59-A6C34878D82A}">
                    <a16:rowId xmlns:a16="http://schemas.microsoft.com/office/drawing/2014/main" val="1132329784"/>
                  </a:ext>
                </a:extLst>
              </a:tr>
              <a:tr h="1524345">
                <a:tc>
                  <a:txBody>
                    <a:bodyPr/>
                    <a:lstStyle/>
                    <a:p>
                      <a:pPr rtl="0" fontAlgn="t">
                        <a:spcBef>
                          <a:spcPts val="0"/>
                        </a:spcBef>
                        <a:spcAft>
                          <a:spcPts val="0"/>
                        </a:spcAft>
                      </a:pPr>
                      <a:r>
                        <a:rPr lang="es-ES" sz="1800" b="0" u="none" strike="noStrike" dirty="0">
                          <a:solidFill>
                            <a:srgbClr val="323232"/>
                          </a:solidFill>
                          <a:effectLst/>
                        </a:rPr>
                        <a:t>BLOB(</a:t>
                      </a:r>
                      <a:r>
                        <a:rPr lang="es-ES" sz="1800" b="0" u="none" strike="noStrike" dirty="0">
                          <a:solidFill>
                            <a:srgbClr val="5A5A5A"/>
                          </a:solidFill>
                          <a:effectLst/>
                        </a:rPr>
                        <a:t>n</a:t>
                      </a:r>
                      <a:r>
                        <a:rPr lang="es-ES" sz="1800" b="0" u="none" strike="noStrike" dirty="0">
                          <a:solidFill>
                            <a:srgbClr val="323232"/>
                          </a:solidFill>
                          <a:effectLst/>
                        </a:rPr>
                        <a:t>)</a:t>
                      </a:r>
                      <a:endParaRPr lang="es-ES" sz="2700" dirty="0">
                        <a:effectLst/>
                      </a:endParaRPr>
                    </a:p>
                  </a:txBody>
                  <a:tcPr marL="74796" marR="74796" marT="74796" marB="74796"/>
                </a:tc>
                <a:tc>
                  <a:txBody>
                    <a:bodyPr/>
                    <a:lstStyle/>
                    <a:p>
                      <a:pPr rtl="0" fontAlgn="t">
                        <a:spcBef>
                          <a:spcPts val="0"/>
                        </a:spcBef>
                        <a:spcAft>
                          <a:spcPts val="0"/>
                        </a:spcAft>
                      </a:pPr>
                      <a:r>
                        <a:rPr lang="es-ES" sz="2200" b="0" u="none" strike="noStrike" dirty="0">
                          <a:solidFill>
                            <a:srgbClr val="323232"/>
                          </a:solidFill>
                          <a:effectLst/>
                        </a:rPr>
                        <a:t>Series binarias de longitud variable con una longitud de </a:t>
                      </a:r>
                      <a:r>
                        <a:rPr lang="es-ES" sz="2200" b="0" u="none" strike="noStrike" dirty="0">
                          <a:solidFill>
                            <a:srgbClr val="5A5A5A"/>
                          </a:solidFill>
                          <a:effectLst/>
                        </a:rPr>
                        <a:t>n</a:t>
                      </a:r>
                      <a:r>
                        <a:rPr lang="es-ES" sz="2200" b="0" u="none" strike="noStrike" dirty="0">
                          <a:solidFill>
                            <a:srgbClr val="323232"/>
                          </a:solidFill>
                          <a:effectLst/>
                        </a:rPr>
                        <a:t> bytes. </a:t>
                      </a:r>
                      <a:r>
                        <a:rPr lang="es-ES" sz="2200" b="0" u="none" strike="noStrike" dirty="0">
                          <a:solidFill>
                            <a:srgbClr val="5A5A5A"/>
                          </a:solidFill>
                          <a:effectLst/>
                        </a:rPr>
                        <a:t>n</a:t>
                      </a:r>
                      <a:r>
                        <a:rPr lang="es-ES" sz="2200" b="0" u="none" strike="noStrike" dirty="0">
                          <a:solidFill>
                            <a:srgbClr val="323232"/>
                          </a:solidFill>
                          <a:effectLst/>
                        </a:rPr>
                        <a:t> no puede exceder de 2 147 483 647. La longitud predeterminada es 1M.</a:t>
                      </a:r>
                      <a:endParaRPr lang="es-ES" sz="2200" dirty="0">
                        <a:effectLst/>
                      </a:endParaRPr>
                    </a:p>
                  </a:txBody>
                  <a:tcPr marL="74796" marR="74796" marT="74796" marB="74796"/>
                </a:tc>
                <a:extLst>
                  <a:ext uri="{0D108BD9-81ED-4DB2-BD59-A6C34878D82A}">
                    <a16:rowId xmlns:a16="http://schemas.microsoft.com/office/drawing/2014/main" val="1567940952"/>
                  </a:ext>
                </a:extLst>
              </a:tr>
            </a:tbl>
          </a:graphicData>
        </a:graphic>
      </p:graphicFrame>
    </p:spTree>
    <p:extLst>
      <p:ext uri="{BB962C8B-B14F-4D97-AF65-F5344CB8AC3E}">
        <p14:creationId xmlns:p14="http://schemas.microsoft.com/office/powerpoint/2010/main" val="2112933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8">
            <a:extLst>
              <a:ext uri="{FF2B5EF4-FFF2-40B4-BE49-F238E27FC236}">
                <a16:creationId xmlns:a16="http://schemas.microsoft.com/office/drawing/2014/main" id="{B0354608-2C0B-45C8-8C8B-8E3ED2EF5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2D8AD798-7C41-477D-BB31-B76A4510DC6B}"/>
              </a:ext>
            </a:extLst>
          </p:cNvPr>
          <p:cNvPicPr>
            <a:picLocks noChangeAspect="1"/>
          </p:cNvPicPr>
          <p:nvPr/>
        </p:nvPicPr>
        <p:blipFill rotWithShape="1">
          <a:blip r:embed="rId2">
            <a:alphaModFix amt="40000"/>
          </a:blip>
          <a:srcRect/>
          <a:stretch/>
        </p:blipFill>
        <p:spPr>
          <a:xfrm>
            <a:off x="116115" y="174172"/>
            <a:ext cx="12192000" cy="6858000"/>
          </a:xfrm>
          <a:prstGeom prst="rect">
            <a:avLst/>
          </a:prstGeom>
        </p:spPr>
      </p:pic>
      <p:sp>
        <p:nvSpPr>
          <p:cNvPr id="2" name="Título 1">
            <a:extLst>
              <a:ext uri="{FF2B5EF4-FFF2-40B4-BE49-F238E27FC236}">
                <a16:creationId xmlns:a16="http://schemas.microsoft.com/office/drawing/2014/main" id="{477E457F-88AF-49E3-9C32-15BFD677A01C}"/>
              </a:ext>
            </a:extLst>
          </p:cNvPr>
          <p:cNvSpPr>
            <a:spLocks noGrp="1"/>
          </p:cNvSpPr>
          <p:nvPr>
            <p:ph type="ctrTitle"/>
          </p:nvPr>
        </p:nvSpPr>
        <p:spPr>
          <a:xfrm>
            <a:off x="2590991" y="1680291"/>
            <a:ext cx="7010018" cy="2288225"/>
          </a:xfrm>
        </p:spPr>
        <p:txBody>
          <a:bodyPr>
            <a:normAutofit/>
          </a:bodyPr>
          <a:lstStyle/>
          <a:p>
            <a:pPr algn="l"/>
            <a:r>
              <a:rPr lang="es-ES" sz="7200" b="1"/>
              <a:t>Tipos de datos numéricos</a:t>
            </a:r>
            <a:endParaRPr lang="es-ES" sz="7200"/>
          </a:p>
        </p:txBody>
      </p:sp>
      <p:sp>
        <p:nvSpPr>
          <p:cNvPr id="3" name="Subtítulo 2">
            <a:extLst>
              <a:ext uri="{FF2B5EF4-FFF2-40B4-BE49-F238E27FC236}">
                <a16:creationId xmlns:a16="http://schemas.microsoft.com/office/drawing/2014/main" id="{77331787-CABB-40D8-9C2E-0C372085F7ED}"/>
              </a:ext>
            </a:extLst>
          </p:cNvPr>
          <p:cNvSpPr>
            <a:spLocks noGrp="1"/>
          </p:cNvSpPr>
          <p:nvPr>
            <p:ph type="subTitle" idx="1"/>
          </p:nvPr>
        </p:nvSpPr>
        <p:spPr>
          <a:xfrm>
            <a:off x="2590990" y="4505545"/>
            <a:ext cx="8164095" cy="785251"/>
          </a:xfrm>
        </p:spPr>
        <p:txBody>
          <a:bodyPr>
            <a:normAutofit/>
          </a:bodyPr>
          <a:lstStyle/>
          <a:p>
            <a:pPr algn="l"/>
            <a:r>
              <a:rPr lang="es-ES" sz="2200" dirty="0"/>
              <a:t>DB2 da soporte a varios tipos de tipos de datos numéricos, cada uno de los cuales tiene sus propias características.</a:t>
            </a:r>
          </a:p>
        </p:txBody>
      </p:sp>
      <p:sp>
        <p:nvSpPr>
          <p:cNvPr id="21" name="Freeform 5">
            <a:extLst>
              <a:ext uri="{FF2B5EF4-FFF2-40B4-BE49-F238E27FC236}">
                <a16:creationId xmlns:a16="http://schemas.microsoft.com/office/drawing/2014/main" id="{A69EB637-CEDE-43AD-8B65-DDD63C08F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0870" y="2245586"/>
            <a:ext cx="1262906" cy="110826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Freeform 5">
            <a:extLst>
              <a:ext uri="{FF2B5EF4-FFF2-40B4-BE49-F238E27FC236}">
                <a16:creationId xmlns:a16="http://schemas.microsoft.com/office/drawing/2014/main" id="{CDD7DB09-290B-4A1F-BFC1-51ED7C978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33975" y="911082"/>
            <a:ext cx="2048530" cy="179768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alpha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Freeform 5">
            <a:extLst>
              <a:ext uri="{FF2B5EF4-FFF2-40B4-BE49-F238E27FC236}">
                <a16:creationId xmlns:a16="http://schemas.microsoft.com/office/drawing/2014/main" id="{B0FAED46-1BF7-48DB-980D-571CD2A30D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362936" y="1825453"/>
            <a:ext cx="79909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435745476"/>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537B233-9CDD-4A90-AABB-A8963DEE4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ítulo 1">
            <a:extLst>
              <a:ext uri="{FF2B5EF4-FFF2-40B4-BE49-F238E27FC236}">
                <a16:creationId xmlns:a16="http://schemas.microsoft.com/office/drawing/2014/main" id="{85B9580E-9EBB-4ABB-819B-D8927F4FA2EC}"/>
              </a:ext>
            </a:extLst>
          </p:cNvPr>
          <p:cNvSpPr>
            <a:spLocks noGrp="1"/>
          </p:cNvSpPr>
          <p:nvPr>
            <p:ph type="ctrTitle"/>
          </p:nvPr>
        </p:nvSpPr>
        <p:spPr>
          <a:xfrm>
            <a:off x="841248" y="818457"/>
            <a:ext cx="3322317" cy="2975876"/>
          </a:xfrm>
        </p:spPr>
        <p:txBody>
          <a:bodyPr anchor="b">
            <a:normAutofit/>
          </a:bodyPr>
          <a:lstStyle/>
          <a:p>
            <a:pPr algn="l"/>
            <a:r>
              <a:rPr lang="es-ES" sz="4400" b="1" dirty="0"/>
              <a:t>Numéricos</a:t>
            </a:r>
          </a:p>
        </p:txBody>
      </p:sp>
      <p:cxnSp>
        <p:nvCxnSpPr>
          <p:cNvPr id="12" name="Straight Connector 11">
            <a:extLst>
              <a:ext uri="{FF2B5EF4-FFF2-40B4-BE49-F238E27FC236}">
                <a16:creationId xmlns:a16="http://schemas.microsoft.com/office/drawing/2014/main" id="{040575EE-C594-4566-BC00-663004E52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63566"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1">
            <a:extLst>
              <a:ext uri="{FF2B5EF4-FFF2-40B4-BE49-F238E27FC236}">
                <a16:creationId xmlns:a16="http://schemas.microsoft.com/office/drawing/2014/main" id="{6BD7D0A4-9044-442D-974C-0B3BB8440DD0}"/>
              </a:ext>
            </a:extLst>
          </p:cNvPr>
          <p:cNvSpPr>
            <a:spLocks noChangeArrowheads="1"/>
          </p:cNvSpPr>
          <p:nvPr/>
        </p:nvSpPr>
        <p:spPr bwMode="auto">
          <a:xfrm>
            <a:off x="3276600" y="2520876"/>
            <a:ext cx="184731" cy="1000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s-ES" altLang="es-ES" b="0" i="0" u="none" strike="noStrike" cap="none" normalizeH="0" baseline="0">
                <a:ln>
                  <a:noFill/>
                </a:ln>
                <a:solidFill>
                  <a:schemeClr val="tx1"/>
                </a:solidFill>
                <a:effectLst/>
                <a:latin typeface="Arial" panose="020B0604020202020204" pitchFamily="34" charset="0"/>
              </a:rPr>
            </a:br>
            <a:endParaRPr kumimoji="0" lang="es-ES" altLang="es-ES"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spcBef>
                <a:spcPct val="0"/>
              </a:spcBef>
              <a:spcAft>
                <a:spcPts val="600"/>
              </a:spcAft>
              <a:buClrTx/>
              <a:buSzTx/>
              <a:buFontTx/>
              <a:buNone/>
              <a:tabLst/>
            </a:pPr>
            <a:endParaRPr kumimoji="0" lang="es-ES" altLang="es-ES" b="0" i="0" u="none" strike="noStrike" cap="none" normalizeH="0" baseline="0">
              <a:ln>
                <a:noFill/>
              </a:ln>
              <a:solidFill>
                <a:schemeClr val="tx1"/>
              </a:solidFill>
              <a:effectLst/>
              <a:latin typeface="Arial" panose="020B0604020202020204" pitchFamily="34" charset="0"/>
            </a:endParaRPr>
          </a:p>
        </p:txBody>
      </p:sp>
      <p:graphicFrame>
        <p:nvGraphicFramePr>
          <p:cNvPr id="4" name="Tabla 3">
            <a:extLst>
              <a:ext uri="{FF2B5EF4-FFF2-40B4-BE49-F238E27FC236}">
                <a16:creationId xmlns:a16="http://schemas.microsoft.com/office/drawing/2014/main" id="{F78F78A4-3126-475B-933E-450308E35BB6}"/>
              </a:ext>
            </a:extLst>
          </p:cNvPr>
          <p:cNvGraphicFramePr>
            <a:graphicFrameLocks noGrp="1"/>
          </p:cNvGraphicFramePr>
          <p:nvPr/>
        </p:nvGraphicFramePr>
        <p:xfrm>
          <a:off x="5344678" y="664872"/>
          <a:ext cx="6436548" cy="5528257"/>
        </p:xfrm>
        <a:graphic>
          <a:graphicData uri="http://schemas.openxmlformats.org/drawingml/2006/table">
            <a:tbl>
              <a:tblPr firstRow="1" bandRow="1"/>
              <a:tblGrid>
                <a:gridCol w="1617588">
                  <a:extLst>
                    <a:ext uri="{9D8B030D-6E8A-4147-A177-3AD203B41FA5}">
                      <a16:colId xmlns:a16="http://schemas.microsoft.com/office/drawing/2014/main" val="3246318098"/>
                    </a:ext>
                  </a:extLst>
                </a:gridCol>
                <a:gridCol w="4818960">
                  <a:extLst>
                    <a:ext uri="{9D8B030D-6E8A-4147-A177-3AD203B41FA5}">
                      <a16:colId xmlns:a16="http://schemas.microsoft.com/office/drawing/2014/main" val="575171715"/>
                    </a:ext>
                  </a:extLst>
                </a:gridCol>
              </a:tblGrid>
              <a:tr h="800823">
                <a:tc>
                  <a:txBody>
                    <a:bodyPr/>
                    <a:lstStyle/>
                    <a:p>
                      <a:pPr rtl="0" fontAlgn="b">
                        <a:spcBef>
                          <a:spcPts val="0"/>
                        </a:spcBef>
                        <a:spcAft>
                          <a:spcPts val="0"/>
                        </a:spcAft>
                      </a:pPr>
                      <a:r>
                        <a:rPr lang="es-ES" sz="1900" b="1" i="0" u="none" strike="noStrike">
                          <a:solidFill>
                            <a:srgbClr val="323232"/>
                          </a:solidFill>
                          <a:effectLst/>
                          <a:latin typeface="Arial" panose="020B0604020202020204" pitchFamily="34" charset="0"/>
                        </a:rPr>
                        <a:t>Tipo de datos</a:t>
                      </a:r>
                      <a:endParaRPr lang="es-ES" sz="2900">
                        <a:effectLst/>
                      </a:endParaRPr>
                    </a:p>
                  </a:txBody>
                  <a:tcPr marL="80728" marR="80728" marT="80728" marB="80728" anchor="b">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tc>
                  <a:txBody>
                    <a:bodyPr/>
                    <a:lstStyle/>
                    <a:p>
                      <a:pPr rtl="0" fontAlgn="b">
                        <a:spcBef>
                          <a:spcPts val="0"/>
                        </a:spcBef>
                        <a:spcAft>
                          <a:spcPts val="0"/>
                        </a:spcAft>
                      </a:pPr>
                      <a:r>
                        <a:rPr lang="es-ES" sz="1900" b="1" i="0" u="none" strike="noStrike">
                          <a:solidFill>
                            <a:srgbClr val="323232"/>
                          </a:solidFill>
                          <a:effectLst/>
                          <a:latin typeface="Arial" panose="020B0604020202020204" pitchFamily="34" charset="0"/>
                        </a:rPr>
                        <a:t>Indica una columna de...</a:t>
                      </a:r>
                      <a:endParaRPr lang="es-ES" sz="2900">
                        <a:effectLst/>
                      </a:endParaRPr>
                    </a:p>
                  </a:txBody>
                  <a:tcPr marL="80728" marR="80728" marT="80728" marB="80728" anchor="b">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extLst>
                  <a:ext uri="{0D108BD9-81ED-4DB2-BD59-A6C34878D82A}">
                    <a16:rowId xmlns:a16="http://schemas.microsoft.com/office/drawing/2014/main" val="3281317686"/>
                  </a:ext>
                </a:extLst>
              </a:tr>
              <a:tr h="1382064">
                <a:tc>
                  <a:txBody>
                    <a:bodyPr/>
                    <a:lstStyle/>
                    <a:p>
                      <a:pPr rtl="0" fontAlgn="t">
                        <a:spcBef>
                          <a:spcPts val="0"/>
                        </a:spcBef>
                        <a:spcAft>
                          <a:spcPts val="0"/>
                        </a:spcAft>
                      </a:pPr>
                      <a:r>
                        <a:rPr lang="es-ES" sz="1900" b="0" i="0" u="none" strike="noStrike">
                          <a:solidFill>
                            <a:srgbClr val="323232"/>
                          </a:solidFill>
                          <a:effectLst/>
                          <a:latin typeface="Arial" panose="020B0604020202020204" pitchFamily="34" charset="0"/>
                        </a:rPr>
                        <a:t>SMALLINT</a:t>
                      </a:r>
                      <a:endParaRPr lang="es-ES" sz="2900">
                        <a:effectLst/>
                      </a:endParaRPr>
                    </a:p>
                  </a:txBody>
                  <a:tcPr marL="80728" marR="80728" marT="80728" marB="80728">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s-ES" sz="1900" b="0" i="0" u="none" strike="noStrike">
                          <a:solidFill>
                            <a:srgbClr val="323232"/>
                          </a:solidFill>
                          <a:effectLst/>
                          <a:latin typeface="Arial" panose="020B0604020202020204" pitchFamily="34" charset="0"/>
                        </a:rPr>
                        <a:t>Enteros pequeños. Un entero pequeño es un entero binario con una precisión de 15 bits. El rango oscila entre -32768 y +32767.</a:t>
                      </a:r>
                      <a:endParaRPr lang="es-ES" sz="2900">
                        <a:effectLst/>
                      </a:endParaRPr>
                    </a:p>
                  </a:txBody>
                  <a:tcPr marL="80728" marR="80728" marT="80728" marB="80728">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extLst>
                  <a:ext uri="{0D108BD9-81ED-4DB2-BD59-A6C34878D82A}">
                    <a16:rowId xmlns:a16="http://schemas.microsoft.com/office/drawing/2014/main" val="3209181882"/>
                  </a:ext>
                </a:extLst>
              </a:tr>
              <a:tr h="1382064">
                <a:tc>
                  <a:txBody>
                    <a:bodyPr/>
                    <a:lstStyle/>
                    <a:p>
                      <a:pPr rtl="0" fontAlgn="t">
                        <a:spcBef>
                          <a:spcPts val="0"/>
                        </a:spcBef>
                        <a:spcAft>
                          <a:spcPts val="0"/>
                        </a:spcAft>
                      </a:pPr>
                      <a:r>
                        <a:rPr lang="es-ES" sz="1900" b="0" i="0" u="none" strike="noStrike">
                          <a:solidFill>
                            <a:srgbClr val="323232"/>
                          </a:solidFill>
                          <a:effectLst/>
                          <a:latin typeface="Arial" panose="020B0604020202020204" pitchFamily="34" charset="0"/>
                        </a:rPr>
                        <a:t>INTEGER o INT</a:t>
                      </a:r>
                      <a:endParaRPr lang="es-ES" sz="2900">
                        <a:effectLst/>
                      </a:endParaRPr>
                    </a:p>
                  </a:txBody>
                  <a:tcPr marL="80728" marR="80728" marT="80728" marB="80728">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s-ES" sz="1900" b="0" i="0" u="none" strike="noStrike">
                          <a:solidFill>
                            <a:srgbClr val="323232"/>
                          </a:solidFill>
                          <a:effectLst/>
                          <a:latin typeface="Arial" panose="020B0604020202020204" pitchFamily="34" charset="0"/>
                        </a:rPr>
                        <a:t>Enteros grandes. Un entero grande es un entero binario con una precisión de 31 bits. El rango oscila entre -2147483648 y +2147483647.</a:t>
                      </a:r>
                      <a:endParaRPr lang="es-ES" sz="2900">
                        <a:effectLst/>
                      </a:endParaRPr>
                    </a:p>
                  </a:txBody>
                  <a:tcPr marL="80728" marR="80728" marT="80728" marB="80728">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extLst>
                  <a:ext uri="{0D108BD9-81ED-4DB2-BD59-A6C34878D82A}">
                    <a16:rowId xmlns:a16="http://schemas.microsoft.com/office/drawing/2014/main" val="2529731753"/>
                  </a:ext>
                </a:extLst>
              </a:tr>
              <a:tr h="1963306">
                <a:tc>
                  <a:txBody>
                    <a:bodyPr/>
                    <a:lstStyle/>
                    <a:p>
                      <a:pPr rtl="0" fontAlgn="t">
                        <a:spcBef>
                          <a:spcPts val="0"/>
                        </a:spcBef>
                        <a:spcAft>
                          <a:spcPts val="0"/>
                        </a:spcAft>
                      </a:pPr>
                      <a:r>
                        <a:rPr lang="es-ES" sz="1900" b="0" i="0" u="none" strike="noStrike">
                          <a:solidFill>
                            <a:srgbClr val="323232"/>
                          </a:solidFill>
                          <a:effectLst/>
                          <a:latin typeface="Arial" panose="020B0604020202020204" pitchFamily="34" charset="0"/>
                        </a:rPr>
                        <a:t>BIGINT</a:t>
                      </a:r>
                      <a:endParaRPr lang="es-ES" sz="2900">
                        <a:effectLst/>
                      </a:endParaRPr>
                    </a:p>
                  </a:txBody>
                  <a:tcPr marL="80728" marR="80728" marT="80728" marB="80728">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s-ES" sz="1900" b="0" i="0" u="none" strike="noStrike">
                          <a:solidFill>
                            <a:srgbClr val="323232"/>
                          </a:solidFill>
                          <a:effectLst/>
                          <a:latin typeface="Arial" panose="020B0604020202020204" pitchFamily="34" charset="0"/>
                        </a:rPr>
                        <a:t>Enteros muy grandes. Un entero muy grande es un entero binario con una precisión de 63 bits. El rango de los enteros muy grandes oscila entre -9223372036854775808 y +9223372036854775807.</a:t>
                      </a:r>
                      <a:endParaRPr lang="es-ES" sz="2900">
                        <a:effectLst/>
                      </a:endParaRPr>
                    </a:p>
                  </a:txBody>
                  <a:tcPr marL="80728" marR="80728" marT="80728" marB="80728">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extLst>
                  <a:ext uri="{0D108BD9-81ED-4DB2-BD59-A6C34878D82A}">
                    <a16:rowId xmlns:a16="http://schemas.microsoft.com/office/drawing/2014/main" val="3820233812"/>
                  </a:ext>
                </a:extLst>
              </a:tr>
            </a:tbl>
          </a:graphicData>
        </a:graphic>
      </p:graphicFrame>
    </p:spTree>
    <p:extLst>
      <p:ext uri="{BB962C8B-B14F-4D97-AF65-F5344CB8AC3E}">
        <p14:creationId xmlns:p14="http://schemas.microsoft.com/office/powerpoint/2010/main" val="2285214880"/>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537B233-9CDD-4A90-AABB-A8963DEE4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ítulo 1">
            <a:extLst>
              <a:ext uri="{FF2B5EF4-FFF2-40B4-BE49-F238E27FC236}">
                <a16:creationId xmlns:a16="http://schemas.microsoft.com/office/drawing/2014/main" id="{B95DC09D-5569-43E5-A828-570797D4B417}"/>
              </a:ext>
            </a:extLst>
          </p:cNvPr>
          <p:cNvSpPr>
            <a:spLocks noGrp="1"/>
          </p:cNvSpPr>
          <p:nvPr>
            <p:ph type="ctrTitle"/>
          </p:nvPr>
        </p:nvSpPr>
        <p:spPr>
          <a:xfrm>
            <a:off x="841248" y="818457"/>
            <a:ext cx="3322317" cy="2975876"/>
          </a:xfrm>
        </p:spPr>
        <p:txBody>
          <a:bodyPr anchor="b">
            <a:normAutofit/>
          </a:bodyPr>
          <a:lstStyle/>
          <a:p>
            <a:pPr algn="l"/>
            <a:r>
              <a:rPr lang="es-ES" sz="4400" b="1" dirty="0"/>
              <a:t>Numéricos</a:t>
            </a:r>
          </a:p>
        </p:txBody>
      </p:sp>
      <p:cxnSp>
        <p:nvCxnSpPr>
          <p:cNvPr id="12" name="Straight Connector 11">
            <a:extLst>
              <a:ext uri="{FF2B5EF4-FFF2-40B4-BE49-F238E27FC236}">
                <a16:creationId xmlns:a16="http://schemas.microsoft.com/office/drawing/2014/main" id="{040575EE-C594-4566-BC00-663004E52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63566"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1">
            <a:extLst>
              <a:ext uri="{FF2B5EF4-FFF2-40B4-BE49-F238E27FC236}">
                <a16:creationId xmlns:a16="http://schemas.microsoft.com/office/drawing/2014/main" id="{95F614D6-1E65-4802-8E7F-FD16C9E9B184}"/>
              </a:ext>
            </a:extLst>
          </p:cNvPr>
          <p:cNvSpPr>
            <a:spLocks noChangeArrowheads="1"/>
          </p:cNvSpPr>
          <p:nvPr/>
        </p:nvSpPr>
        <p:spPr bwMode="auto">
          <a:xfrm>
            <a:off x="3478213" y="1554088"/>
            <a:ext cx="184731" cy="1000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s-ES" altLang="es-ES" b="0" i="0" u="none" strike="noStrike" cap="none" normalizeH="0" baseline="0">
                <a:ln>
                  <a:noFill/>
                </a:ln>
                <a:solidFill>
                  <a:schemeClr val="tx1"/>
                </a:solidFill>
                <a:effectLst/>
                <a:latin typeface="Arial" panose="020B0604020202020204" pitchFamily="34" charset="0"/>
              </a:rPr>
            </a:br>
            <a:endParaRPr kumimoji="0" lang="es-ES" altLang="es-ES"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spcBef>
                <a:spcPct val="0"/>
              </a:spcBef>
              <a:spcAft>
                <a:spcPts val="600"/>
              </a:spcAft>
              <a:buClrTx/>
              <a:buSzTx/>
              <a:buFontTx/>
              <a:buNone/>
              <a:tabLst/>
            </a:pPr>
            <a:endParaRPr kumimoji="0" lang="es-ES" altLang="es-ES" b="0" i="0" u="none" strike="noStrike" cap="none" normalizeH="0" baseline="0">
              <a:ln>
                <a:noFill/>
              </a:ln>
              <a:solidFill>
                <a:schemeClr val="tx1"/>
              </a:solidFill>
              <a:effectLst/>
              <a:latin typeface="Arial" panose="020B0604020202020204" pitchFamily="34" charset="0"/>
            </a:endParaRPr>
          </a:p>
        </p:txBody>
      </p:sp>
      <p:graphicFrame>
        <p:nvGraphicFramePr>
          <p:cNvPr id="4" name="Tabla 3">
            <a:extLst>
              <a:ext uri="{FF2B5EF4-FFF2-40B4-BE49-F238E27FC236}">
                <a16:creationId xmlns:a16="http://schemas.microsoft.com/office/drawing/2014/main" id="{E19AAFDE-682C-4949-BA4E-9D8CADB70797}"/>
              </a:ext>
            </a:extLst>
          </p:cNvPr>
          <p:cNvGraphicFramePr>
            <a:graphicFrameLocks noGrp="1"/>
          </p:cNvGraphicFramePr>
          <p:nvPr>
            <p:extLst>
              <p:ext uri="{D42A27DB-BD31-4B8C-83A1-F6EECF244321}">
                <p14:modId xmlns:p14="http://schemas.microsoft.com/office/powerpoint/2010/main" val="720000555"/>
              </p:ext>
            </p:extLst>
          </p:nvPr>
        </p:nvGraphicFramePr>
        <p:xfrm>
          <a:off x="5344678" y="972457"/>
          <a:ext cx="6436549" cy="5050972"/>
        </p:xfrm>
        <a:graphic>
          <a:graphicData uri="http://schemas.openxmlformats.org/drawingml/2006/table">
            <a:tbl>
              <a:tblPr>
                <a:noFill/>
              </a:tblPr>
              <a:tblGrid>
                <a:gridCol w="1815423">
                  <a:extLst>
                    <a:ext uri="{9D8B030D-6E8A-4147-A177-3AD203B41FA5}">
                      <a16:colId xmlns:a16="http://schemas.microsoft.com/office/drawing/2014/main" val="1136636803"/>
                    </a:ext>
                  </a:extLst>
                </a:gridCol>
                <a:gridCol w="4621126">
                  <a:extLst>
                    <a:ext uri="{9D8B030D-6E8A-4147-A177-3AD203B41FA5}">
                      <a16:colId xmlns:a16="http://schemas.microsoft.com/office/drawing/2014/main" val="3132488491"/>
                    </a:ext>
                  </a:extLst>
                </a:gridCol>
              </a:tblGrid>
              <a:tr h="2384008">
                <a:tc>
                  <a:txBody>
                    <a:bodyPr/>
                    <a:lstStyle/>
                    <a:p>
                      <a:pPr rtl="0" fontAlgn="t">
                        <a:spcBef>
                          <a:spcPts val="0"/>
                        </a:spcBef>
                        <a:spcAft>
                          <a:spcPts val="0"/>
                        </a:spcAft>
                      </a:pPr>
                      <a:r>
                        <a:rPr lang="es-ES" sz="1300" b="0" i="0" u="none" strike="noStrike" dirty="0">
                          <a:solidFill>
                            <a:schemeClr val="tx1">
                              <a:lumMod val="75000"/>
                              <a:lumOff val="25000"/>
                            </a:schemeClr>
                          </a:solidFill>
                          <a:effectLst/>
                          <a:latin typeface="Arial" panose="020B0604020202020204" pitchFamily="34" charset="0"/>
                        </a:rPr>
                        <a:t>DECIMAL o</a:t>
                      </a:r>
                      <a:endParaRPr lang="es-ES" sz="1300" dirty="0">
                        <a:solidFill>
                          <a:schemeClr val="tx1">
                            <a:lumMod val="75000"/>
                            <a:lumOff val="25000"/>
                          </a:schemeClr>
                        </a:solidFill>
                        <a:effectLst/>
                      </a:endParaRPr>
                    </a:p>
                    <a:p>
                      <a:pPr rtl="0" fontAlgn="t">
                        <a:spcBef>
                          <a:spcPts val="0"/>
                        </a:spcBef>
                        <a:spcAft>
                          <a:spcPts val="0"/>
                        </a:spcAft>
                      </a:pPr>
                      <a:r>
                        <a:rPr lang="es-ES" sz="1300" b="0" i="0" u="none" strike="noStrike" dirty="0">
                          <a:solidFill>
                            <a:schemeClr val="tx1">
                              <a:lumMod val="75000"/>
                              <a:lumOff val="25000"/>
                            </a:schemeClr>
                          </a:solidFill>
                          <a:effectLst/>
                          <a:latin typeface="Arial" panose="020B0604020202020204" pitchFamily="34" charset="0"/>
                        </a:rPr>
                        <a:t>NUMERIC</a:t>
                      </a:r>
                      <a:endParaRPr lang="es-ES" sz="1300" dirty="0">
                        <a:solidFill>
                          <a:schemeClr val="tx1">
                            <a:lumMod val="75000"/>
                            <a:lumOff val="25000"/>
                          </a:schemeClr>
                        </a:solidFill>
                        <a:effectLst/>
                      </a:endParaRPr>
                    </a:p>
                  </a:txBody>
                  <a:tcPr marL="155757" marR="40173" marT="77879" marB="77879">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tc>
                  <a:txBody>
                    <a:bodyPr/>
                    <a:lstStyle/>
                    <a:p>
                      <a:pPr rtl="0" fontAlgn="t">
                        <a:spcBef>
                          <a:spcPts val="0"/>
                        </a:spcBef>
                        <a:spcAft>
                          <a:spcPts val="0"/>
                        </a:spcAft>
                      </a:pPr>
                      <a:r>
                        <a:rPr lang="es-ES" sz="1800" b="0" i="0" u="none" strike="noStrike" dirty="0">
                          <a:solidFill>
                            <a:schemeClr val="tx1">
                              <a:lumMod val="75000"/>
                              <a:lumOff val="25000"/>
                            </a:schemeClr>
                          </a:solidFill>
                          <a:effectLst/>
                          <a:latin typeface="Arial" panose="020B0604020202020204" pitchFamily="34" charset="0"/>
                        </a:rPr>
                        <a:t>Un número decimal es un número decimal empaquetado con una coma decimal implícita. La posición de la coma decimal la determinan la precisión y la escala del número.. El rango máximo oscila entre 1 - 10³¹ y 10³¹ - 1.</a:t>
                      </a:r>
                      <a:endParaRPr lang="es-ES" sz="1800" dirty="0">
                        <a:solidFill>
                          <a:schemeClr val="tx1">
                            <a:lumMod val="75000"/>
                            <a:lumOff val="25000"/>
                          </a:schemeClr>
                        </a:solidFill>
                        <a:effectLst/>
                      </a:endParaRPr>
                    </a:p>
                  </a:txBody>
                  <a:tcPr marL="155757" marR="40173" marT="77879" marB="77879">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extLst>
                  <a:ext uri="{0D108BD9-81ED-4DB2-BD59-A6C34878D82A}">
                    <a16:rowId xmlns:a16="http://schemas.microsoft.com/office/drawing/2014/main" val="3697937508"/>
                  </a:ext>
                </a:extLst>
              </a:tr>
              <a:tr h="2666964">
                <a:tc>
                  <a:txBody>
                    <a:bodyPr/>
                    <a:lstStyle/>
                    <a:p>
                      <a:pPr rtl="0" fontAlgn="t">
                        <a:spcBef>
                          <a:spcPts val="0"/>
                        </a:spcBef>
                        <a:spcAft>
                          <a:spcPts val="0"/>
                        </a:spcAft>
                      </a:pPr>
                      <a:r>
                        <a:rPr lang="es-ES" sz="1300" b="0" i="0" u="none" strike="noStrike">
                          <a:solidFill>
                            <a:schemeClr val="tx1">
                              <a:lumMod val="75000"/>
                              <a:lumOff val="25000"/>
                            </a:schemeClr>
                          </a:solidFill>
                          <a:effectLst/>
                          <a:latin typeface="Arial" panose="020B0604020202020204" pitchFamily="34" charset="0"/>
                        </a:rPr>
                        <a:t>DECFLOAT</a:t>
                      </a:r>
                      <a:endParaRPr lang="es-ES" sz="1300">
                        <a:solidFill>
                          <a:schemeClr val="tx1">
                            <a:lumMod val="75000"/>
                            <a:lumOff val="25000"/>
                          </a:schemeClr>
                        </a:solidFill>
                        <a:effectLst/>
                      </a:endParaRPr>
                    </a:p>
                  </a:txBody>
                  <a:tcPr marL="155757" marR="40173" marT="77879" marB="77879">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tc>
                  <a:txBody>
                    <a:bodyPr/>
                    <a:lstStyle/>
                    <a:p>
                      <a:pPr rtl="0" fontAlgn="t">
                        <a:spcBef>
                          <a:spcPts val="0"/>
                        </a:spcBef>
                        <a:spcAft>
                          <a:spcPts val="0"/>
                        </a:spcAft>
                      </a:pPr>
                      <a:r>
                        <a:rPr lang="es-ES" sz="1800" b="0" i="0" u="none" strike="noStrike" dirty="0">
                          <a:solidFill>
                            <a:schemeClr val="tx1">
                              <a:lumMod val="75000"/>
                              <a:lumOff val="25000"/>
                            </a:schemeClr>
                          </a:solidFill>
                          <a:effectLst/>
                          <a:latin typeface="Arial" panose="020B0604020202020204" pitchFamily="34" charset="0"/>
                        </a:rPr>
                        <a:t>Un valor de coma flotante decimal es un número IEEE 754r con una coma decimal. La posición de la coma decimal se almacena en cada valor de coma flotante decimal. La precisión máxima es de 34 dígitos.</a:t>
                      </a:r>
                      <a:endParaRPr lang="es-ES" sz="1800" dirty="0">
                        <a:solidFill>
                          <a:schemeClr val="tx1">
                            <a:lumMod val="75000"/>
                            <a:lumOff val="25000"/>
                          </a:schemeClr>
                        </a:solidFill>
                        <a:effectLst/>
                      </a:endParaRPr>
                    </a:p>
                    <a:p>
                      <a:pPr rtl="0" fontAlgn="t">
                        <a:spcBef>
                          <a:spcPts val="0"/>
                        </a:spcBef>
                        <a:spcAft>
                          <a:spcPts val="0"/>
                        </a:spcAft>
                      </a:pPr>
                      <a:endParaRPr lang="es-ES" sz="1800" b="0" i="0" u="none" strike="noStrike" dirty="0">
                        <a:solidFill>
                          <a:schemeClr val="tx1">
                            <a:lumMod val="75000"/>
                            <a:lumOff val="25000"/>
                          </a:schemeClr>
                        </a:solidFill>
                        <a:effectLst/>
                        <a:latin typeface="Arial" panose="020B0604020202020204" pitchFamily="34" charset="0"/>
                      </a:endParaRPr>
                    </a:p>
                    <a:p>
                      <a:pPr rtl="0" fontAlgn="t">
                        <a:spcBef>
                          <a:spcPts val="0"/>
                        </a:spcBef>
                        <a:spcAft>
                          <a:spcPts val="0"/>
                        </a:spcAft>
                      </a:pPr>
                      <a:r>
                        <a:rPr lang="es-ES" sz="1800" b="0" i="0" u="none" strike="noStrike" dirty="0">
                          <a:solidFill>
                            <a:schemeClr val="tx1">
                              <a:lumMod val="75000"/>
                              <a:lumOff val="25000"/>
                            </a:schemeClr>
                          </a:solidFill>
                          <a:effectLst/>
                          <a:latin typeface="Arial" panose="020B0604020202020204" pitchFamily="34" charset="0"/>
                        </a:rPr>
                        <a:t>El rango de un número de coma flotante decimal tiene 16 </a:t>
                      </a:r>
                      <a:r>
                        <a:rPr lang="es-ES" sz="1800" b="0" i="0" u="none" strike="noStrike" dirty="0" err="1">
                          <a:solidFill>
                            <a:schemeClr val="tx1">
                              <a:lumMod val="75000"/>
                              <a:lumOff val="25000"/>
                            </a:schemeClr>
                          </a:solidFill>
                          <a:effectLst/>
                          <a:latin typeface="Arial" panose="020B0604020202020204" pitchFamily="34" charset="0"/>
                        </a:rPr>
                        <a:t>ó</a:t>
                      </a:r>
                      <a:r>
                        <a:rPr lang="es-ES" sz="1800" b="0" i="0" u="none" strike="noStrike" dirty="0">
                          <a:solidFill>
                            <a:schemeClr val="tx1">
                              <a:lumMod val="75000"/>
                              <a:lumOff val="25000"/>
                            </a:schemeClr>
                          </a:solidFill>
                          <a:effectLst/>
                          <a:latin typeface="Arial" panose="020B0604020202020204" pitchFamily="34" charset="0"/>
                        </a:rPr>
                        <a:t> 34 dígitos de precisión.</a:t>
                      </a:r>
                      <a:endParaRPr lang="es-ES" sz="1800" dirty="0">
                        <a:solidFill>
                          <a:schemeClr val="tx1">
                            <a:lumMod val="75000"/>
                            <a:lumOff val="25000"/>
                          </a:schemeClr>
                        </a:solidFill>
                        <a:effectLst/>
                      </a:endParaRPr>
                    </a:p>
                  </a:txBody>
                  <a:tcPr marL="155757" marR="40173" marT="77879" marB="77879">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extLst>
                  <a:ext uri="{0D108BD9-81ED-4DB2-BD59-A6C34878D82A}">
                    <a16:rowId xmlns:a16="http://schemas.microsoft.com/office/drawing/2014/main" val="2921769175"/>
                  </a:ext>
                </a:extLst>
              </a:tr>
            </a:tbl>
          </a:graphicData>
        </a:graphic>
      </p:graphicFrame>
    </p:spTree>
    <p:extLst>
      <p:ext uri="{BB962C8B-B14F-4D97-AF65-F5344CB8AC3E}">
        <p14:creationId xmlns:p14="http://schemas.microsoft.com/office/powerpoint/2010/main" val="1560577904"/>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F013EAC-8C7E-4F54-A44F-FBA0168E5D3A}"/>
              </a:ext>
            </a:extLst>
          </p:cNvPr>
          <p:cNvSpPr>
            <a:spLocks noGrp="1"/>
          </p:cNvSpPr>
          <p:nvPr>
            <p:ph type="ctrTitle"/>
          </p:nvPr>
        </p:nvSpPr>
        <p:spPr>
          <a:xfrm>
            <a:off x="699723" y="1622066"/>
            <a:ext cx="3554226" cy="2663688"/>
          </a:xfrm>
        </p:spPr>
        <p:txBody>
          <a:bodyPr anchor="b">
            <a:normAutofit/>
          </a:bodyPr>
          <a:lstStyle/>
          <a:p>
            <a:pPr algn="l"/>
            <a:r>
              <a:rPr lang="es-ES" sz="4400" b="1" dirty="0">
                <a:solidFill>
                  <a:schemeClr val="bg1"/>
                </a:solidFill>
              </a:rPr>
              <a:t>Numéricos</a:t>
            </a:r>
          </a:p>
        </p:txBody>
      </p:sp>
      <p:grpSp>
        <p:nvGrpSpPr>
          <p:cNvPr id="14" name="Group 13">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5"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5" name="Rectangle 1">
            <a:extLst>
              <a:ext uri="{FF2B5EF4-FFF2-40B4-BE49-F238E27FC236}">
                <a16:creationId xmlns:a16="http://schemas.microsoft.com/office/drawing/2014/main" id="{5008F458-CEFD-4A66-90D0-3AB855ABF3A3}"/>
              </a:ext>
            </a:extLst>
          </p:cNvPr>
          <p:cNvSpPr>
            <a:spLocks noChangeArrowheads="1"/>
          </p:cNvSpPr>
          <p:nvPr/>
        </p:nvSpPr>
        <p:spPr bwMode="auto">
          <a:xfrm>
            <a:off x="3276600" y="2347838"/>
            <a:ext cx="184731" cy="1000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s-ES" altLang="es-ES" b="0" i="0" u="none" strike="noStrike" cap="none" normalizeH="0" baseline="0">
                <a:ln>
                  <a:noFill/>
                </a:ln>
                <a:solidFill>
                  <a:schemeClr val="tx1"/>
                </a:solidFill>
                <a:effectLst/>
                <a:latin typeface="Arial" panose="020B0604020202020204" pitchFamily="34" charset="0"/>
              </a:rPr>
            </a:br>
            <a:endParaRPr kumimoji="0" lang="es-ES" altLang="es-ES"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spcBef>
                <a:spcPct val="0"/>
              </a:spcBef>
              <a:spcAft>
                <a:spcPts val="600"/>
              </a:spcAft>
              <a:buClrTx/>
              <a:buSzTx/>
              <a:buFontTx/>
              <a:buNone/>
              <a:tabLst/>
            </a:pPr>
            <a:endParaRPr kumimoji="0" lang="es-ES" altLang="es-ES" b="0" i="0" u="none" strike="noStrike" cap="none" normalizeH="0" baseline="0">
              <a:ln>
                <a:noFill/>
              </a:ln>
              <a:solidFill>
                <a:schemeClr val="tx1"/>
              </a:solidFill>
              <a:effectLst/>
              <a:latin typeface="Arial" panose="020B0604020202020204" pitchFamily="34" charset="0"/>
            </a:endParaRPr>
          </a:p>
        </p:txBody>
      </p:sp>
      <p:graphicFrame>
        <p:nvGraphicFramePr>
          <p:cNvPr id="4" name="Tabla 3">
            <a:extLst>
              <a:ext uri="{FF2B5EF4-FFF2-40B4-BE49-F238E27FC236}">
                <a16:creationId xmlns:a16="http://schemas.microsoft.com/office/drawing/2014/main" id="{8F69E7D5-50F6-44E3-A0C4-1742CADEDDC9}"/>
              </a:ext>
            </a:extLst>
          </p:cNvPr>
          <p:cNvGraphicFramePr>
            <a:graphicFrameLocks noGrp="1"/>
          </p:cNvGraphicFramePr>
          <p:nvPr>
            <p:extLst>
              <p:ext uri="{D42A27DB-BD31-4B8C-83A1-F6EECF244321}">
                <p14:modId xmlns:p14="http://schemas.microsoft.com/office/powerpoint/2010/main" val="3023210336"/>
              </p:ext>
            </p:extLst>
          </p:nvPr>
        </p:nvGraphicFramePr>
        <p:xfrm>
          <a:off x="5415814" y="896111"/>
          <a:ext cx="6056944" cy="5032149"/>
        </p:xfrm>
        <a:graphic>
          <a:graphicData uri="http://schemas.openxmlformats.org/drawingml/2006/table">
            <a:tbl>
              <a:tblPr/>
              <a:tblGrid>
                <a:gridCol w="1173015">
                  <a:extLst>
                    <a:ext uri="{9D8B030D-6E8A-4147-A177-3AD203B41FA5}">
                      <a16:colId xmlns:a16="http://schemas.microsoft.com/office/drawing/2014/main" val="1008876277"/>
                    </a:ext>
                  </a:extLst>
                </a:gridCol>
                <a:gridCol w="4883929">
                  <a:extLst>
                    <a:ext uri="{9D8B030D-6E8A-4147-A177-3AD203B41FA5}">
                      <a16:colId xmlns:a16="http://schemas.microsoft.com/office/drawing/2014/main" val="390811022"/>
                    </a:ext>
                  </a:extLst>
                </a:gridCol>
              </a:tblGrid>
              <a:tr h="2572803">
                <a:tc>
                  <a:txBody>
                    <a:bodyPr/>
                    <a:lstStyle/>
                    <a:p>
                      <a:pPr rtl="0" fontAlgn="t">
                        <a:spcBef>
                          <a:spcPts val="0"/>
                        </a:spcBef>
                        <a:spcAft>
                          <a:spcPts val="0"/>
                        </a:spcAft>
                      </a:pPr>
                      <a:r>
                        <a:rPr lang="es-ES" sz="1700" b="0" i="0" u="none" strike="noStrike">
                          <a:solidFill>
                            <a:srgbClr val="323232"/>
                          </a:solidFill>
                          <a:effectLst/>
                          <a:latin typeface="Arial" panose="020B0604020202020204" pitchFamily="34" charset="0"/>
                        </a:rPr>
                        <a:t>REAL</a:t>
                      </a:r>
                      <a:endParaRPr lang="es-ES" sz="2500">
                        <a:effectLst/>
                      </a:endParaRPr>
                    </a:p>
                  </a:txBody>
                  <a:tcPr marL="71065" marR="71065" marT="71065" marB="71065">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s-ES" sz="1700" b="0" i="0" u="none" strike="noStrike" dirty="0">
                          <a:solidFill>
                            <a:srgbClr val="323232"/>
                          </a:solidFill>
                          <a:effectLst/>
                          <a:latin typeface="Arial" panose="020B0604020202020204" pitchFamily="34" charset="0"/>
                        </a:rPr>
                        <a:t>Un número de coma flotante de precisión simple es un número de coma flotante corto de 32 bits. El rango de los números de coma flotante de precisión simple oscila aproximadamente entre -7.2E+75 y 7.2E+75. </a:t>
                      </a:r>
                      <a:endParaRPr lang="es-ES" sz="2500" dirty="0">
                        <a:effectLst/>
                      </a:endParaRPr>
                    </a:p>
                  </a:txBody>
                  <a:tcPr marL="71065" marR="71065" marT="71065" marB="71065">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extLst>
                  <a:ext uri="{0D108BD9-81ED-4DB2-BD59-A6C34878D82A}">
                    <a16:rowId xmlns:a16="http://schemas.microsoft.com/office/drawing/2014/main" val="1386232279"/>
                  </a:ext>
                </a:extLst>
              </a:tr>
              <a:tr h="2459346">
                <a:tc>
                  <a:txBody>
                    <a:bodyPr/>
                    <a:lstStyle/>
                    <a:p>
                      <a:pPr rtl="0" fontAlgn="t">
                        <a:spcBef>
                          <a:spcPts val="0"/>
                        </a:spcBef>
                        <a:spcAft>
                          <a:spcPts val="0"/>
                        </a:spcAft>
                      </a:pPr>
                      <a:r>
                        <a:rPr lang="es-ES" sz="1700" b="0" i="0" u="none" strike="noStrike">
                          <a:solidFill>
                            <a:srgbClr val="323232"/>
                          </a:solidFill>
                          <a:effectLst/>
                          <a:latin typeface="Arial" panose="020B0604020202020204" pitchFamily="34" charset="0"/>
                        </a:rPr>
                        <a:t>DOUBLE</a:t>
                      </a:r>
                      <a:endParaRPr lang="es-ES" sz="2500">
                        <a:effectLst/>
                      </a:endParaRPr>
                    </a:p>
                  </a:txBody>
                  <a:tcPr marL="71065" marR="71065" marT="71065" marB="71065">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s-ES" sz="1700" b="0" i="0" u="none" strike="noStrike" dirty="0">
                          <a:solidFill>
                            <a:srgbClr val="323232"/>
                          </a:solidFill>
                          <a:effectLst/>
                          <a:latin typeface="Arial" panose="020B0604020202020204" pitchFamily="34" charset="0"/>
                        </a:rPr>
                        <a:t>Un número de coma flotante de doble precisión es un número de coma flotante largo de 64 bits. El rango de los números de coma flotante de doble precisión oscila aproximadamente entre -7.2E+75 y 7.2E+75. </a:t>
                      </a:r>
                      <a:endParaRPr lang="es-ES" sz="2500" dirty="0">
                        <a:effectLst/>
                      </a:endParaRPr>
                    </a:p>
                  </a:txBody>
                  <a:tcPr marL="71065" marR="71065" marT="71065" marB="71065">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extLst>
                  <a:ext uri="{0D108BD9-81ED-4DB2-BD59-A6C34878D82A}">
                    <a16:rowId xmlns:a16="http://schemas.microsoft.com/office/drawing/2014/main" val="2012554534"/>
                  </a:ext>
                </a:extLst>
              </a:tr>
            </a:tbl>
          </a:graphicData>
        </a:graphic>
      </p:graphicFrame>
    </p:spTree>
    <p:extLst>
      <p:ext uri="{BB962C8B-B14F-4D97-AF65-F5344CB8AC3E}">
        <p14:creationId xmlns:p14="http://schemas.microsoft.com/office/powerpoint/2010/main" val="2406132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descr="Captura de pantalla de un celular&#10;&#10;Descripción generada automáticamente">
            <a:extLst>
              <a:ext uri="{FF2B5EF4-FFF2-40B4-BE49-F238E27FC236}">
                <a16:creationId xmlns:a16="http://schemas.microsoft.com/office/drawing/2014/main" id="{D7CC734E-7A4F-4F9B-9474-BC8BAE3309CC}"/>
              </a:ext>
            </a:extLst>
          </p:cNvPr>
          <p:cNvPicPr>
            <a:picLocks noChangeAspect="1"/>
          </p:cNvPicPr>
          <p:nvPr/>
        </p:nvPicPr>
        <p:blipFill rotWithShape="1">
          <a:blip r:embed="rId2"/>
          <a:srcRect l="27921" t="3180" r="3239"/>
          <a:stretch/>
        </p:blipFill>
        <p:spPr>
          <a:xfrm>
            <a:off x="-2" y="10"/>
            <a:ext cx="8668512" cy="6857990"/>
          </a:xfrm>
          <a:prstGeom prst="rect">
            <a:avLst/>
          </a:prstGeom>
        </p:spPr>
      </p:pic>
      <p:sp>
        <p:nvSpPr>
          <p:cNvPr id="11" name="Rectangle 10">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gs>
              <a:gs pos="30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7418712F-88AF-4C13-905D-7FBBF955C713}"/>
              </a:ext>
            </a:extLst>
          </p:cNvPr>
          <p:cNvSpPr>
            <a:spLocks noGrp="1"/>
          </p:cNvSpPr>
          <p:nvPr>
            <p:ph type="ctrTitle"/>
          </p:nvPr>
        </p:nvSpPr>
        <p:spPr>
          <a:xfrm>
            <a:off x="7848600" y="1122363"/>
            <a:ext cx="4023360" cy="3204134"/>
          </a:xfrm>
        </p:spPr>
        <p:txBody>
          <a:bodyPr anchor="b">
            <a:normAutofit/>
          </a:bodyPr>
          <a:lstStyle/>
          <a:p>
            <a:r>
              <a:rPr lang="es-ES" sz="3700" b="1" dirty="0"/>
              <a:t> Tipos de datos fecha y hora e indicadores de fecha o hora</a:t>
            </a:r>
            <a:br>
              <a:rPr lang="es-ES" sz="3700" b="0" dirty="0">
                <a:effectLst/>
              </a:rPr>
            </a:br>
            <a:br>
              <a:rPr lang="es-ES" sz="3700" dirty="0"/>
            </a:br>
            <a:endParaRPr lang="es-ES" sz="3700" dirty="0"/>
          </a:p>
        </p:txBody>
      </p:sp>
      <p:sp>
        <p:nvSpPr>
          <p:cNvPr id="3" name="Subtítulo 2">
            <a:extLst>
              <a:ext uri="{FF2B5EF4-FFF2-40B4-BE49-F238E27FC236}">
                <a16:creationId xmlns:a16="http://schemas.microsoft.com/office/drawing/2014/main" id="{B52CF6F4-B82F-4DB5-AF53-624D78235C47}"/>
              </a:ext>
            </a:extLst>
          </p:cNvPr>
          <p:cNvSpPr>
            <a:spLocks noGrp="1"/>
          </p:cNvSpPr>
          <p:nvPr>
            <p:ph type="subTitle" idx="1"/>
          </p:nvPr>
        </p:nvSpPr>
        <p:spPr>
          <a:xfrm>
            <a:off x="6879771" y="4872922"/>
            <a:ext cx="4992189" cy="1359395"/>
          </a:xfrm>
        </p:spPr>
        <p:txBody>
          <a:bodyPr>
            <a:noAutofit/>
          </a:bodyPr>
          <a:lstStyle/>
          <a:p>
            <a:pPr algn="just"/>
            <a:r>
              <a:rPr lang="es-ES" sz="2000" dirty="0"/>
              <a:t>Aunque es posible almacenar fechas y horas como valores numéricos, se recomienda utilizar los tipos de datos de fecha y hora. Los tipos de datos de fechas y horas son DATE, TIME y TIMESTAMP.</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8034937"/>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16">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18">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10DA4A0-7E31-46CF-BDB4-B773213FCD19}"/>
              </a:ext>
            </a:extLst>
          </p:cNvPr>
          <p:cNvSpPr>
            <a:spLocks noGrp="1"/>
          </p:cNvSpPr>
          <p:nvPr>
            <p:ph type="ctrTitle"/>
          </p:nvPr>
        </p:nvSpPr>
        <p:spPr>
          <a:xfrm>
            <a:off x="699723" y="1622066"/>
            <a:ext cx="3554226" cy="2663688"/>
          </a:xfrm>
        </p:spPr>
        <p:txBody>
          <a:bodyPr anchor="b">
            <a:normAutofit/>
          </a:bodyPr>
          <a:lstStyle/>
          <a:p>
            <a:pPr algn="l"/>
            <a:r>
              <a:rPr lang="es-ES" sz="4400" b="1">
                <a:solidFill>
                  <a:schemeClr val="bg1"/>
                </a:solidFill>
              </a:rPr>
              <a:t>Fecha</a:t>
            </a:r>
          </a:p>
        </p:txBody>
      </p:sp>
      <p:grpSp>
        <p:nvGrpSpPr>
          <p:cNvPr id="39" name="Group 20">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2"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40"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5" name="Rectangle 1">
            <a:extLst>
              <a:ext uri="{FF2B5EF4-FFF2-40B4-BE49-F238E27FC236}">
                <a16:creationId xmlns:a16="http://schemas.microsoft.com/office/drawing/2014/main" id="{2E0097F0-102E-4990-8518-EFDBA66A2281}"/>
              </a:ext>
            </a:extLst>
          </p:cNvPr>
          <p:cNvSpPr>
            <a:spLocks noChangeArrowheads="1"/>
          </p:cNvSpPr>
          <p:nvPr/>
        </p:nvSpPr>
        <p:spPr bwMode="auto">
          <a:xfrm>
            <a:off x="3276600" y="2246238"/>
            <a:ext cx="184731" cy="1000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s-ES" altLang="es-ES" b="0" i="0" u="none" strike="noStrike" cap="none" normalizeH="0" baseline="0">
                <a:ln>
                  <a:noFill/>
                </a:ln>
                <a:solidFill>
                  <a:schemeClr val="tx1"/>
                </a:solidFill>
                <a:effectLst/>
                <a:latin typeface="Arial" panose="020B0604020202020204" pitchFamily="34" charset="0"/>
              </a:rPr>
            </a:br>
            <a:endParaRPr kumimoji="0" lang="es-ES" altLang="es-ES"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spcBef>
                <a:spcPct val="0"/>
              </a:spcBef>
              <a:spcAft>
                <a:spcPts val="600"/>
              </a:spcAft>
              <a:buClrTx/>
              <a:buSzTx/>
              <a:buFontTx/>
              <a:buNone/>
              <a:tabLst/>
            </a:pPr>
            <a:endParaRPr kumimoji="0" lang="es-ES" altLang="es-ES" b="0" i="0" u="none" strike="noStrike" cap="none" normalizeH="0" baseline="0">
              <a:ln>
                <a:noFill/>
              </a:ln>
              <a:solidFill>
                <a:schemeClr val="tx1"/>
              </a:solidFill>
              <a:effectLst/>
              <a:latin typeface="Arial" panose="020B0604020202020204" pitchFamily="34" charset="0"/>
            </a:endParaRPr>
          </a:p>
        </p:txBody>
      </p:sp>
      <p:graphicFrame>
        <p:nvGraphicFramePr>
          <p:cNvPr id="4" name="Tabla 3">
            <a:extLst>
              <a:ext uri="{FF2B5EF4-FFF2-40B4-BE49-F238E27FC236}">
                <a16:creationId xmlns:a16="http://schemas.microsoft.com/office/drawing/2014/main" id="{33C9F4F4-1371-47D6-BBE5-5B024D3801AF}"/>
              </a:ext>
            </a:extLst>
          </p:cNvPr>
          <p:cNvGraphicFramePr>
            <a:graphicFrameLocks noGrp="1"/>
          </p:cNvGraphicFramePr>
          <p:nvPr>
            <p:extLst>
              <p:ext uri="{D42A27DB-BD31-4B8C-83A1-F6EECF244321}">
                <p14:modId xmlns:p14="http://schemas.microsoft.com/office/powerpoint/2010/main" val="318400667"/>
              </p:ext>
            </p:extLst>
          </p:nvPr>
        </p:nvGraphicFramePr>
        <p:xfrm>
          <a:off x="5208104" y="1575240"/>
          <a:ext cx="6472363" cy="4776707"/>
        </p:xfrm>
        <a:graphic>
          <a:graphicData uri="http://schemas.openxmlformats.org/drawingml/2006/table">
            <a:tbl>
              <a:tblPr firstRow="1" bandRow="1">
                <a:noFill/>
              </a:tblPr>
              <a:tblGrid>
                <a:gridCol w="1941572">
                  <a:extLst>
                    <a:ext uri="{9D8B030D-6E8A-4147-A177-3AD203B41FA5}">
                      <a16:colId xmlns:a16="http://schemas.microsoft.com/office/drawing/2014/main" val="2851130042"/>
                    </a:ext>
                  </a:extLst>
                </a:gridCol>
                <a:gridCol w="4530791">
                  <a:extLst>
                    <a:ext uri="{9D8B030D-6E8A-4147-A177-3AD203B41FA5}">
                      <a16:colId xmlns:a16="http://schemas.microsoft.com/office/drawing/2014/main" val="2379859214"/>
                    </a:ext>
                  </a:extLst>
                </a:gridCol>
              </a:tblGrid>
              <a:tr h="611128">
                <a:tc>
                  <a:txBody>
                    <a:bodyPr/>
                    <a:lstStyle/>
                    <a:p>
                      <a:pPr rtl="0" fontAlgn="b">
                        <a:spcBef>
                          <a:spcPts val="0"/>
                        </a:spcBef>
                        <a:spcAft>
                          <a:spcPts val="0"/>
                        </a:spcAft>
                      </a:pPr>
                      <a:r>
                        <a:rPr lang="es-ES" sz="1500" b="1" i="0" u="none" strike="noStrike">
                          <a:solidFill>
                            <a:schemeClr val="tx1">
                              <a:lumMod val="75000"/>
                              <a:lumOff val="25000"/>
                            </a:schemeClr>
                          </a:solidFill>
                          <a:effectLst/>
                          <a:latin typeface="Arial" panose="020B0604020202020204" pitchFamily="34" charset="0"/>
                        </a:rPr>
                        <a:t>Tipo de datos</a:t>
                      </a:r>
                      <a:endParaRPr lang="es-ES" sz="1500">
                        <a:solidFill>
                          <a:schemeClr val="tx1">
                            <a:lumMod val="75000"/>
                            <a:lumOff val="25000"/>
                          </a:schemeClr>
                        </a:solidFill>
                        <a:effectLst/>
                      </a:endParaRPr>
                    </a:p>
                  </a:txBody>
                  <a:tcPr marL="190874" marR="114524" marT="114524" marB="114524" anchor="b">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pPr rtl="0" fontAlgn="b">
                        <a:spcBef>
                          <a:spcPts val="0"/>
                        </a:spcBef>
                        <a:spcAft>
                          <a:spcPts val="0"/>
                        </a:spcAft>
                      </a:pPr>
                      <a:r>
                        <a:rPr lang="es-ES" sz="1500" b="1" i="0" u="none" strike="noStrike">
                          <a:solidFill>
                            <a:schemeClr val="tx1">
                              <a:lumMod val="75000"/>
                              <a:lumOff val="25000"/>
                            </a:schemeClr>
                          </a:solidFill>
                          <a:effectLst/>
                          <a:latin typeface="Arial" panose="020B0604020202020204" pitchFamily="34" charset="0"/>
                        </a:rPr>
                        <a:t>Indica una columna de...</a:t>
                      </a:r>
                      <a:endParaRPr lang="es-ES" sz="1500">
                        <a:solidFill>
                          <a:schemeClr val="tx1">
                            <a:lumMod val="75000"/>
                            <a:lumOff val="25000"/>
                          </a:schemeClr>
                        </a:solidFill>
                        <a:effectLst/>
                      </a:endParaRPr>
                    </a:p>
                  </a:txBody>
                  <a:tcPr marL="190874" marR="114524" marT="114524" marB="114524" anchor="b">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extLst>
                  <a:ext uri="{0D108BD9-81ED-4DB2-BD59-A6C34878D82A}">
                    <a16:rowId xmlns:a16="http://schemas.microsoft.com/office/drawing/2014/main" val="3024536939"/>
                  </a:ext>
                </a:extLst>
              </a:tr>
              <a:tr h="1153732">
                <a:tc>
                  <a:txBody>
                    <a:bodyPr/>
                    <a:lstStyle/>
                    <a:p>
                      <a:pPr rtl="0" fontAlgn="t">
                        <a:spcBef>
                          <a:spcPts val="0"/>
                        </a:spcBef>
                        <a:spcAft>
                          <a:spcPts val="0"/>
                        </a:spcAft>
                      </a:pPr>
                      <a:r>
                        <a:rPr lang="es-ES" sz="1200" b="0" i="0" u="none" strike="noStrike">
                          <a:solidFill>
                            <a:schemeClr val="tx1">
                              <a:lumMod val="75000"/>
                              <a:lumOff val="25000"/>
                            </a:schemeClr>
                          </a:solidFill>
                          <a:effectLst/>
                          <a:latin typeface="Arial" panose="020B0604020202020204" pitchFamily="34" charset="0"/>
                        </a:rPr>
                        <a:t>DATE</a:t>
                      </a:r>
                      <a:endParaRPr lang="es-ES" sz="1200">
                        <a:solidFill>
                          <a:schemeClr val="tx1">
                            <a:lumMod val="75000"/>
                            <a:lumOff val="25000"/>
                          </a:schemeClr>
                        </a:solidFill>
                        <a:effectLst/>
                      </a:endParaRPr>
                    </a:p>
                  </a:txBody>
                  <a:tcPr marL="190874" marR="99254" marT="99254" marB="99254">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tc>
                  <a:txBody>
                    <a:bodyPr/>
                    <a:lstStyle/>
                    <a:p>
                      <a:pPr rtl="0" fontAlgn="t">
                        <a:spcBef>
                          <a:spcPts val="0"/>
                        </a:spcBef>
                        <a:spcAft>
                          <a:spcPts val="0"/>
                        </a:spcAft>
                      </a:pPr>
                      <a:r>
                        <a:rPr lang="es-ES" sz="1200" b="0" i="0" u="none" strike="noStrike">
                          <a:solidFill>
                            <a:schemeClr val="tx1">
                              <a:lumMod val="75000"/>
                              <a:lumOff val="25000"/>
                            </a:schemeClr>
                          </a:solidFill>
                          <a:effectLst/>
                          <a:latin typeface="Arial" panose="020B0604020202020204" pitchFamily="34" charset="0"/>
                        </a:rPr>
                        <a:t>Una fecha es un valor de tres partes que representa un año, mes y día dentro del rango de 0001-01-01 a 9999-12-31.</a:t>
                      </a:r>
                      <a:endParaRPr lang="es-ES" sz="1200">
                        <a:solidFill>
                          <a:schemeClr val="tx1">
                            <a:lumMod val="75000"/>
                            <a:lumOff val="25000"/>
                          </a:schemeClr>
                        </a:solidFill>
                        <a:effectLst/>
                      </a:endParaRPr>
                    </a:p>
                  </a:txBody>
                  <a:tcPr marL="190874" marR="99254" marT="99254" marB="99254">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509098177"/>
                  </a:ext>
                </a:extLst>
              </a:tr>
              <a:tr h="1393175">
                <a:tc>
                  <a:txBody>
                    <a:bodyPr/>
                    <a:lstStyle/>
                    <a:p>
                      <a:pPr rtl="0" fontAlgn="t">
                        <a:spcBef>
                          <a:spcPts val="0"/>
                        </a:spcBef>
                        <a:spcAft>
                          <a:spcPts val="0"/>
                        </a:spcAft>
                      </a:pPr>
                      <a:r>
                        <a:rPr lang="es-ES" sz="1200" b="0" i="0" u="none" strike="noStrike">
                          <a:solidFill>
                            <a:schemeClr val="tx1">
                              <a:lumMod val="75000"/>
                              <a:lumOff val="25000"/>
                            </a:schemeClr>
                          </a:solidFill>
                          <a:effectLst/>
                          <a:latin typeface="Arial" panose="020B0604020202020204" pitchFamily="34" charset="0"/>
                        </a:rPr>
                        <a:t>TIME</a:t>
                      </a:r>
                      <a:endParaRPr lang="es-ES" sz="1200">
                        <a:solidFill>
                          <a:schemeClr val="tx1">
                            <a:lumMod val="75000"/>
                            <a:lumOff val="25000"/>
                          </a:schemeClr>
                        </a:solidFill>
                        <a:effectLst/>
                      </a:endParaRPr>
                    </a:p>
                  </a:txBody>
                  <a:tcPr marL="190874" marR="99254" marT="99254" marB="99254">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rtl="0" fontAlgn="t">
                        <a:spcBef>
                          <a:spcPts val="0"/>
                        </a:spcBef>
                        <a:spcAft>
                          <a:spcPts val="0"/>
                        </a:spcAft>
                      </a:pPr>
                      <a:r>
                        <a:rPr lang="es-ES" sz="1200" b="0" i="0" u="none" strike="noStrike" dirty="0">
                          <a:solidFill>
                            <a:schemeClr val="tx1">
                              <a:lumMod val="75000"/>
                              <a:lumOff val="25000"/>
                            </a:schemeClr>
                          </a:solidFill>
                          <a:effectLst/>
                          <a:latin typeface="Arial" panose="020B0604020202020204" pitchFamily="34" charset="0"/>
                        </a:rPr>
                        <a:t>Una hora es un valor de tres partes que representa una hora del día en horas, minutos y segundos dentro del rango de 00.00.00 a 24.00.00.</a:t>
                      </a:r>
                      <a:endParaRPr lang="es-ES" sz="1200" dirty="0">
                        <a:solidFill>
                          <a:schemeClr val="tx1">
                            <a:lumMod val="75000"/>
                            <a:lumOff val="25000"/>
                          </a:schemeClr>
                        </a:solidFill>
                        <a:effectLst/>
                      </a:endParaRPr>
                    </a:p>
                  </a:txBody>
                  <a:tcPr marL="190874" marR="99254" marT="99254" marB="99254">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3485282091"/>
                  </a:ext>
                </a:extLst>
              </a:tr>
              <a:tr h="1618672">
                <a:tc>
                  <a:txBody>
                    <a:bodyPr/>
                    <a:lstStyle/>
                    <a:p>
                      <a:pPr rtl="0" fontAlgn="t">
                        <a:spcBef>
                          <a:spcPts val="0"/>
                        </a:spcBef>
                        <a:spcAft>
                          <a:spcPts val="0"/>
                        </a:spcAft>
                      </a:pPr>
                      <a:r>
                        <a:rPr lang="es-ES" sz="1200" b="0" i="0" u="none" strike="noStrike">
                          <a:solidFill>
                            <a:schemeClr val="tx1">
                              <a:lumMod val="75000"/>
                              <a:lumOff val="25000"/>
                            </a:schemeClr>
                          </a:solidFill>
                          <a:effectLst/>
                          <a:latin typeface="Arial" panose="020B0604020202020204" pitchFamily="34" charset="0"/>
                        </a:rPr>
                        <a:t>TIMESTAMP</a:t>
                      </a:r>
                      <a:endParaRPr lang="es-ES" sz="1200">
                        <a:solidFill>
                          <a:schemeClr val="tx1">
                            <a:lumMod val="75000"/>
                            <a:lumOff val="25000"/>
                          </a:schemeClr>
                        </a:solidFill>
                        <a:effectLst/>
                      </a:endParaRPr>
                    </a:p>
                  </a:txBody>
                  <a:tcPr marL="190874" marR="99254" marT="99254" marB="99254">
                    <a:lnL w="12700" cmpd="sng">
                      <a:noFill/>
                      <a:prstDash val="solid"/>
                    </a:lnL>
                    <a:lnR w="12700" cmpd="sng">
                      <a:noFill/>
                      <a:prstDash val="solid"/>
                    </a:lnR>
                    <a:lnT w="19050" cap="flat" cmpd="sng" algn="ctr">
                      <a:solidFill>
                        <a:srgbClr val="FFFFFF"/>
                      </a:solidFill>
                      <a:prstDash val="solid"/>
                    </a:lnT>
                    <a:lnB w="12700" cmpd="sng">
                      <a:noFill/>
                      <a:prstDash val="solid"/>
                    </a:lnB>
                    <a:solidFill>
                      <a:srgbClr val="B4BCBE">
                        <a:alpha val="34902"/>
                      </a:srgbClr>
                    </a:solidFill>
                  </a:tcPr>
                </a:tc>
                <a:tc>
                  <a:txBody>
                    <a:bodyPr/>
                    <a:lstStyle/>
                    <a:p>
                      <a:pPr rtl="0" fontAlgn="base">
                        <a:spcBef>
                          <a:spcPts val="0"/>
                        </a:spcBef>
                        <a:spcAft>
                          <a:spcPts val="0"/>
                        </a:spcAft>
                      </a:pPr>
                      <a:r>
                        <a:rPr lang="es-ES" sz="1200" b="0" i="0" u="none" strike="noStrike" dirty="0">
                          <a:solidFill>
                            <a:schemeClr val="tx1">
                              <a:lumMod val="75000"/>
                              <a:lumOff val="25000"/>
                            </a:schemeClr>
                          </a:solidFill>
                          <a:effectLst/>
                          <a:latin typeface="Arial" panose="020B0604020202020204" pitchFamily="34" charset="0"/>
                        </a:rPr>
                        <a:t>Una indicación de fecha y hora es un valor de siete partes que representa una fecha y hora mediante año, mes, día, hora, minuto, segundo y microsegundo, en el rango de 0001-01-01-00.00.00.000000000 a 9999-12-31-24.00.00.000000000 con precisión de nanosegundos.  </a:t>
                      </a:r>
                    </a:p>
                  </a:txBody>
                  <a:tcPr marL="190874" marR="99254" marT="99254" marB="99254">
                    <a:lnL w="12700" cmpd="sng">
                      <a:noFill/>
                      <a:prstDash val="solid"/>
                    </a:lnL>
                    <a:lnR w="12700" cmpd="sng">
                      <a:noFill/>
                      <a:prstDash val="solid"/>
                    </a:lnR>
                    <a:lnT w="19050" cap="flat" cmpd="sng" algn="ctr">
                      <a:solidFill>
                        <a:srgbClr val="FFFFFF"/>
                      </a:solidFill>
                      <a:prstDash val="solid"/>
                    </a:lnT>
                    <a:lnB w="12700" cmpd="sng">
                      <a:noFill/>
                      <a:prstDash val="solid"/>
                    </a:lnB>
                    <a:solidFill>
                      <a:srgbClr val="B4BCBE">
                        <a:alpha val="34902"/>
                      </a:srgbClr>
                    </a:solidFill>
                  </a:tcPr>
                </a:tc>
                <a:extLst>
                  <a:ext uri="{0D108BD9-81ED-4DB2-BD59-A6C34878D82A}">
                    <a16:rowId xmlns:a16="http://schemas.microsoft.com/office/drawing/2014/main" val="2343812802"/>
                  </a:ext>
                </a:extLst>
              </a:tr>
            </a:tbl>
          </a:graphicData>
        </a:graphic>
      </p:graphicFrame>
    </p:spTree>
    <p:extLst>
      <p:ext uri="{BB962C8B-B14F-4D97-AF65-F5344CB8AC3E}">
        <p14:creationId xmlns:p14="http://schemas.microsoft.com/office/powerpoint/2010/main" val="15976253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F11AF32B-5C33-4CC3-A5D7-D30D9D64E4AD}"/>
              </a:ext>
            </a:extLst>
          </p:cNvPr>
          <p:cNvSpPr>
            <a:spLocks noGrp="1"/>
          </p:cNvSpPr>
          <p:nvPr>
            <p:ph type="ctrTitle"/>
          </p:nvPr>
        </p:nvSpPr>
        <p:spPr>
          <a:xfrm>
            <a:off x="524256" y="4767072"/>
            <a:ext cx="6594189" cy="1625210"/>
          </a:xfrm>
        </p:spPr>
        <p:txBody>
          <a:bodyPr vert="horz" lIns="91440" tIns="45720" rIns="91440" bIns="45720" rtlCol="0" anchor="ctr">
            <a:normAutofit/>
          </a:bodyPr>
          <a:lstStyle/>
          <a:p>
            <a:pPr algn="r"/>
            <a:r>
              <a:rPr lang="en-US" sz="4400" b="1" dirty="0" err="1">
                <a:solidFill>
                  <a:srgbClr val="FFFFFF"/>
                </a:solidFill>
              </a:rPr>
              <a:t>Tipos</a:t>
            </a:r>
            <a:r>
              <a:rPr lang="en-US" sz="4400" b="1" dirty="0">
                <a:solidFill>
                  <a:srgbClr val="FFFFFF"/>
                </a:solidFill>
              </a:rPr>
              <a:t> de </a:t>
            </a:r>
            <a:r>
              <a:rPr lang="en-US" sz="4400" b="1" dirty="0" err="1">
                <a:solidFill>
                  <a:srgbClr val="FFFFFF"/>
                </a:solidFill>
              </a:rPr>
              <a:t>datos</a:t>
            </a:r>
            <a:r>
              <a:rPr lang="en-US" sz="4400" b="1" dirty="0">
                <a:solidFill>
                  <a:srgbClr val="FFFFFF"/>
                </a:solidFill>
              </a:rPr>
              <a:t> xml</a:t>
            </a:r>
            <a:endParaRPr lang="en-US" sz="4400" dirty="0">
              <a:solidFill>
                <a:srgbClr val="FFFFFF"/>
              </a:solidFill>
            </a:endParaRPr>
          </a:p>
        </p:txBody>
      </p:sp>
      <p:pic>
        <p:nvPicPr>
          <p:cNvPr id="4" name="Imagen 3">
            <a:extLst>
              <a:ext uri="{FF2B5EF4-FFF2-40B4-BE49-F238E27FC236}">
                <a16:creationId xmlns:a16="http://schemas.microsoft.com/office/drawing/2014/main" id="{4C8226D8-E2E1-4218-A2F1-99AFB52DF065}"/>
              </a:ext>
            </a:extLst>
          </p:cNvPr>
          <p:cNvPicPr>
            <a:picLocks noChangeAspect="1"/>
          </p:cNvPicPr>
          <p:nvPr/>
        </p:nvPicPr>
        <p:blipFill rotWithShape="1">
          <a:blip r:embed="rId2"/>
          <a:srcRect r="3337"/>
          <a:stretch/>
        </p:blipFill>
        <p:spPr>
          <a:xfrm>
            <a:off x="327547" y="321733"/>
            <a:ext cx="7058306" cy="4107392"/>
          </a:xfrm>
          <a:prstGeom prst="rect">
            <a:avLst/>
          </a:prstGeom>
        </p:spPr>
      </p:pic>
      <p:sp>
        <p:nvSpPr>
          <p:cNvPr id="21" name="Rectangle 2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ítulo 2">
            <a:extLst>
              <a:ext uri="{FF2B5EF4-FFF2-40B4-BE49-F238E27FC236}">
                <a16:creationId xmlns:a16="http://schemas.microsoft.com/office/drawing/2014/main" id="{69BA3C10-862D-4A75-9E46-74D4773F86C6}"/>
              </a:ext>
            </a:extLst>
          </p:cNvPr>
          <p:cNvSpPr>
            <a:spLocks noGrp="1"/>
          </p:cNvSpPr>
          <p:nvPr>
            <p:ph type="subTitle" idx="1"/>
          </p:nvPr>
        </p:nvSpPr>
        <p:spPr>
          <a:xfrm>
            <a:off x="7737219" y="1002818"/>
            <a:ext cx="3424739" cy="4852362"/>
          </a:xfrm>
        </p:spPr>
        <p:txBody>
          <a:bodyPr vert="horz" lIns="91440" tIns="45720" rIns="91440" bIns="45720" rtlCol="0" anchor="ctr">
            <a:normAutofit lnSpcReduction="10000"/>
          </a:bodyPr>
          <a:lstStyle/>
          <a:p>
            <a:pPr indent="-228600" algn="l">
              <a:buFont typeface="Arial" panose="020B0604020202020204" pitchFamily="34" charset="0"/>
              <a:buChar char="•"/>
            </a:pPr>
            <a:r>
              <a:rPr lang="en-US" sz="1900" dirty="0">
                <a:solidFill>
                  <a:srgbClr val="FFFFFF"/>
                </a:solidFill>
              </a:rPr>
              <a:t>El </a:t>
            </a:r>
            <a:r>
              <a:rPr lang="en-US" sz="1900" dirty="0" err="1">
                <a:solidFill>
                  <a:srgbClr val="FFFFFF"/>
                </a:solidFill>
              </a:rPr>
              <a:t>tipo</a:t>
            </a:r>
            <a:r>
              <a:rPr lang="en-US" sz="1900" dirty="0">
                <a:solidFill>
                  <a:srgbClr val="FFFFFF"/>
                </a:solidFill>
              </a:rPr>
              <a:t> de </a:t>
            </a:r>
            <a:r>
              <a:rPr lang="en-US" sz="1900" dirty="0" err="1">
                <a:solidFill>
                  <a:srgbClr val="FFFFFF"/>
                </a:solidFill>
              </a:rPr>
              <a:t>datos</a:t>
            </a:r>
            <a:r>
              <a:rPr lang="en-US" sz="1900" dirty="0">
                <a:solidFill>
                  <a:srgbClr val="FFFFFF"/>
                </a:solidFill>
              </a:rPr>
              <a:t> XML se </a:t>
            </a:r>
            <a:r>
              <a:rPr lang="en-US" sz="1900" dirty="0" err="1">
                <a:solidFill>
                  <a:srgbClr val="FFFFFF"/>
                </a:solidFill>
              </a:rPr>
              <a:t>utiliza</a:t>
            </a:r>
            <a:r>
              <a:rPr lang="en-US" sz="1900" dirty="0">
                <a:solidFill>
                  <a:srgbClr val="FFFFFF"/>
                </a:solidFill>
              </a:rPr>
              <a:t> para </a:t>
            </a:r>
            <a:r>
              <a:rPr lang="en-US" sz="1900" dirty="0" err="1">
                <a:solidFill>
                  <a:srgbClr val="FFFFFF"/>
                </a:solidFill>
              </a:rPr>
              <a:t>definir</a:t>
            </a:r>
            <a:r>
              <a:rPr lang="en-US" sz="1900" dirty="0">
                <a:solidFill>
                  <a:srgbClr val="FFFFFF"/>
                </a:solidFill>
              </a:rPr>
              <a:t> </a:t>
            </a:r>
            <a:r>
              <a:rPr lang="en-US" sz="1900" dirty="0" err="1">
                <a:solidFill>
                  <a:srgbClr val="FFFFFF"/>
                </a:solidFill>
              </a:rPr>
              <a:t>columnas</a:t>
            </a:r>
            <a:r>
              <a:rPr lang="en-US" sz="1900" dirty="0">
                <a:solidFill>
                  <a:srgbClr val="FFFFFF"/>
                </a:solidFill>
              </a:rPr>
              <a:t> de una </a:t>
            </a:r>
            <a:r>
              <a:rPr lang="en-US" sz="1900" dirty="0" err="1">
                <a:solidFill>
                  <a:srgbClr val="FFFFFF"/>
                </a:solidFill>
              </a:rPr>
              <a:t>tabla</a:t>
            </a:r>
            <a:r>
              <a:rPr lang="en-US" sz="1900" dirty="0">
                <a:solidFill>
                  <a:srgbClr val="FFFFFF"/>
                </a:solidFill>
              </a:rPr>
              <a:t> que </a:t>
            </a:r>
            <a:r>
              <a:rPr lang="en-US" sz="1900" dirty="0" err="1">
                <a:solidFill>
                  <a:srgbClr val="FFFFFF"/>
                </a:solidFill>
              </a:rPr>
              <a:t>almacena</a:t>
            </a:r>
            <a:r>
              <a:rPr lang="en-US" sz="1900" dirty="0">
                <a:solidFill>
                  <a:srgbClr val="FFFFFF"/>
                </a:solidFill>
              </a:rPr>
              <a:t> </a:t>
            </a:r>
            <a:r>
              <a:rPr lang="en-US" sz="1900" dirty="0" err="1">
                <a:solidFill>
                  <a:srgbClr val="FFFFFF"/>
                </a:solidFill>
              </a:rPr>
              <a:t>valores</a:t>
            </a:r>
            <a:r>
              <a:rPr lang="en-US" sz="1900" dirty="0">
                <a:solidFill>
                  <a:srgbClr val="FFFFFF"/>
                </a:solidFill>
              </a:rPr>
              <a:t> XML. Este </a:t>
            </a:r>
            <a:r>
              <a:rPr lang="en-US" sz="1900" dirty="0" err="1">
                <a:solidFill>
                  <a:srgbClr val="FFFFFF"/>
                </a:solidFill>
              </a:rPr>
              <a:t>tipo</a:t>
            </a:r>
            <a:r>
              <a:rPr lang="en-US" sz="1900" dirty="0">
                <a:solidFill>
                  <a:srgbClr val="FFFFFF"/>
                </a:solidFill>
              </a:rPr>
              <a:t> de </a:t>
            </a:r>
            <a:r>
              <a:rPr lang="en-US" sz="1900" dirty="0" err="1">
                <a:solidFill>
                  <a:srgbClr val="FFFFFF"/>
                </a:solidFill>
              </a:rPr>
              <a:t>datos</a:t>
            </a:r>
            <a:r>
              <a:rPr lang="en-US" sz="1900" dirty="0">
                <a:solidFill>
                  <a:srgbClr val="FFFFFF"/>
                </a:solidFill>
              </a:rPr>
              <a:t> </a:t>
            </a:r>
            <a:r>
              <a:rPr lang="en-US" sz="1900" dirty="0" err="1">
                <a:solidFill>
                  <a:srgbClr val="FFFFFF"/>
                </a:solidFill>
              </a:rPr>
              <a:t>pureXML</a:t>
            </a:r>
            <a:r>
              <a:rPr lang="en-US" sz="1900" dirty="0">
                <a:solidFill>
                  <a:srgbClr val="FFFFFF"/>
                </a:solidFill>
              </a:rPr>
              <a:t> </a:t>
            </a:r>
            <a:r>
              <a:rPr lang="en-US" sz="1900" dirty="0" err="1">
                <a:solidFill>
                  <a:srgbClr val="FFFFFF"/>
                </a:solidFill>
              </a:rPr>
              <a:t>proporciona</a:t>
            </a:r>
            <a:r>
              <a:rPr lang="en-US" sz="1900" dirty="0">
                <a:solidFill>
                  <a:srgbClr val="FFFFFF"/>
                </a:solidFill>
              </a:rPr>
              <a:t> la </a:t>
            </a:r>
            <a:r>
              <a:rPr lang="en-US" sz="1900" dirty="0" err="1">
                <a:solidFill>
                  <a:srgbClr val="FFFFFF"/>
                </a:solidFill>
              </a:rPr>
              <a:t>capacidad</a:t>
            </a:r>
            <a:r>
              <a:rPr lang="en-US" sz="1900" dirty="0">
                <a:solidFill>
                  <a:srgbClr val="FFFFFF"/>
                </a:solidFill>
              </a:rPr>
              <a:t> de </a:t>
            </a:r>
            <a:r>
              <a:rPr lang="en-US" sz="1900" dirty="0" err="1">
                <a:solidFill>
                  <a:srgbClr val="FFFFFF"/>
                </a:solidFill>
              </a:rPr>
              <a:t>almacenar</a:t>
            </a:r>
            <a:r>
              <a:rPr lang="en-US" sz="1900" dirty="0">
                <a:solidFill>
                  <a:srgbClr val="FFFFFF"/>
                </a:solidFill>
              </a:rPr>
              <a:t> </a:t>
            </a:r>
            <a:r>
              <a:rPr lang="en-US" sz="1900" dirty="0" err="1">
                <a:solidFill>
                  <a:srgbClr val="FFFFFF"/>
                </a:solidFill>
              </a:rPr>
              <a:t>documentos</a:t>
            </a:r>
            <a:r>
              <a:rPr lang="en-US" sz="1900" dirty="0">
                <a:solidFill>
                  <a:srgbClr val="FFFFFF"/>
                </a:solidFill>
              </a:rPr>
              <a:t> XML con la forma </a:t>
            </a:r>
            <a:r>
              <a:rPr lang="en-US" sz="1900" dirty="0" err="1">
                <a:solidFill>
                  <a:srgbClr val="FFFFFF"/>
                </a:solidFill>
              </a:rPr>
              <a:t>correcta</a:t>
            </a:r>
            <a:r>
              <a:rPr lang="en-US" sz="1900" dirty="0">
                <a:solidFill>
                  <a:srgbClr val="FFFFFF"/>
                </a:solidFill>
              </a:rPr>
              <a:t> </a:t>
            </a:r>
            <a:r>
              <a:rPr lang="en-US" sz="1900" dirty="0" err="1">
                <a:solidFill>
                  <a:srgbClr val="FFFFFF"/>
                </a:solidFill>
              </a:rPr>
              <a:t>en</a:t>
            </a:r>
            <a:r>
              <a:rPr lang="en-US" sz="1900" dirty="0">
                <a:solidFill>
                  <a:srgbClr val="FFFFFF"/>
                </a:solidFill>
              </a:rPr>
              <a:t> una base de </a:t>
            </a:r>
            <a:r>
              <a:rPr lang="en-US" sz="1900" dirty="0" err="1">
                <a:solidFill>
                  <a:srgbClr val="FFFFFF"/>
                </a:solidFill>
              </a:rPr>
              <a:t>datos</a:t>
            </a:r>
            <a:r>
              <a:rPr lang="en-US" sz="1900" dirty="0">
                <a:solidFill>
                  <a:srgbClr val="FFFFFF"/>
                </a:solidFill>
              </a:rPr>
              <a:t>.</a:t>
            </a:r>
          </a:p>
          <a:p>
            <a:pPr indent="-228600" algn="l">
              <a:buFont typeface="Arial" panose="020B0604020202020204" pitchFamily="34" charset="0"/>
              <a:buChar char="•"/>
            </a:pPr>
            <a:endParaRPr lang="en-US" sz="1900" b="0" dirty="0">
              <a:solidFill>
                <a:srgbClr val="FFFFFF"/>
              </a:solidFill>
              <a:effectLst/>
            </a:endParaRPr>
          </a:p>
          <a:p>
            <a:pPr indent="-228600" algn="l">
              <a:buFont typeface="Arial" panose="020B0604020202020204" pitchFamily="34" charset="0"/>
              <a:buChar char="•"/>
            </a:pPr>
            <a:r>
              <a:rPr lang="en-US" sz="1900" dirty="0" err="1">
                <a:solidFill>
                  <a:srgbClr val="FFFFFF"/>
                </a:solidFill>
              </a:rPr>
              <a:t>Todos</a:t>
            </a:r>
            <a:r>
              <a:rPr lang="en-US" sz="1900" dirty="0">
                <a:solidFill>
                  <a:srgbClr val="FFFFFF"/>
                </a:solidFill>
              </a:rPr>
              <a:t> los </a:t>
            </a:r>
            <a:r>
              <a:rPr lang="en-US" sz="1900" dirty="0" err="1">
                <a:solidFill>
                  <a:srgbClr val="FFFFFF"/>
                </a:solidFill>
              </a:rPr>
              <a:t>datos</a:t>
            </a:r>
            <a:r>
              <a:rPr lang="en-US" sz="1900" dirty="0">
                <a:solidFill>
                  <a:srgbClr val="FFFFFF"/>
                </a:solidFill>
              </a:rPr>
              <a:t> XML se </a:t>
            </a:r>
            <a:r>
              <a:rPr lang="en-US" sz="1900" dirty="0" err="1">
                <a:solidFill>
                  <a:srgbClr val="FFFFFF"/>
                </a:solidFill>
              </a:rPr>
              <a:t>almacenan</a:t>
            </a:r>
            <a:r>
              <a:rPr lang="en-US" sz="1900" dirty="0">
                <a:solidFill>
                  <a:srgbClr val="FFFFFF"/>
                </a:solidFill>
              </a:rPr>
              <a:t> </a:t>
            </a:r>
            <a:r>
              <a:rPr lang="en-US" sz="1900" dirty="0" err="1">
                <a:solidFill>
                  <a:srgbClr val="FFFFFF"/>
                </a:solidFill>
              </a:rPr>
              <a:t>en</a:t>
            </a:r>
            <a:r>
              <a:rPr lang="en-US" sz="1900" dirty="0">
                <a:solidFill>
                  <a:srgbClr val="FFFFFF"/>
                </a:solidFill>
              </a:rPr>
              <a:t> la base de </a:t>
            </a:r>
            <a:r>
              <a:rPr lang="en-US" sz="1900" dirty="0" err="1">
                <a:solidFill>
                  <a:srgbClr val="FFFFFF"/>
                </a:solidFill>
              </a:rPr>
              <a:t>datos</a:t>
            </a:r>
            <a:r>
              <a:rPr lang="en-US" sz="1900" dirty="0">
                <a:solidFill>
                  <a:srgbClr val="FFFFFF"/>
                </a:solidFill>
              </a:rPr>
              <a:t> </a:t>
            </a:r>
            <a:r>
              <a:rPr lang="en-US" sz="1900" dirty="0" err="1">
                <a:solidFill>
                  <a:srgbClr val="FFFFFF"/>
                </a:solidFill>
              </a:rPr>
              <a:t>en</a:t>
            </a:r>
            <a:r>
              <a:rPr lang="en-US" sz="1900" dirty="0">
                <a:solidFill>
                  <a:srgbClr val="FFFFFF"/>
                </a:solidFill>
              </a:rPr>
              <a:t> una </a:t>
            </a:r>
            <a:r>
              <a:rPr lang="en-US" sz="1900" dirty="0" err="1">
                <a:solidFill>
                  <a:srgbClr val="FFFFFF"/>
                </a:solidFill>
              </a:rPr>
              <a:t>representación</a:t>
            </a:r>
            <a:r>
              <a:rPr lang="en-US" sz="1900" dirty="0">
                <a:solidFill>
                  <a:srgbClr val="FFFFFF"/>
                </a:solidFill>
              </a:rPr>
              <a:t> </a:t>
            </a:r>
            <a:r>
              <a:rPr lang="en-US" sz="1900" dirty="0" err="1">
                <a:solidFill>
                  <a:srgbClr val="FFFFFF"/>
                </a:solidFill>
              </a:rPr>
              <a:t>interna</a:t>
            </a:r>
            <a:r>
              <a:rPr lang="en-US" sz="1900" dirty="0">
                <a:solidFill>
                  <a:srgbClr val="FFFFFF"/>
                </a:solidFill>
              </a:rPr>
              <a:t>. Los </a:t>
            </a:r>
            <a:r>
              <a:rPr lang="en-US" sz="1900" dirty="0" err="1">
                <a:solidFill>
                  <a:srgbClr val="FFFFFF"/>
                </a:solidFill>
              </a:rPr>
              <a:t>datos</a:t>
            </a:r>
            <a:r>
              <a:rPr lang="en-US" sz="1900" dirty="0">
                <a:solidFill>
                  <a:srgbClr val="FFFFFF"/>
                </a:solidFill>
              </a:rPr>
              <a:t> de </a:t>
            </a:r>
            <a:r>
              <a:rPr lang="en-US" sz="1900" dirty="0" err="1">
                <a:solidFill>
                  <a:srgbClr val="FFFFFF"/>
                </a:solidFill>
              </a:rPr>
              <a:t>tipo</a:t>
            </a:r>
            <a:r>
              <a:rPr lang="en-US" sz="1900" dirty="0">
                <a:solidFill>
                  <a:srgbClr val="FFFFFF"/>
                </a:solidFill>
              </a:rPr>
              <a:t> </a:t>
            </a:r>
            <a:r>
              <a:rPr lang="en-US" sz="1900" dirty="0" err="1">
                <a:solidFill>
                  <a:srgbClr val="FFFFFF"/>
                </a:solidFill>
              </a:rPr>
              <a:t>carácter</a:t>
            </a:r>
            <a:r>
              <a:rPr lang="en-US" sz="1900" dirty="0">
                <a:solidFill>
                  <a:srgbClr val="FFFFFF"/>
                </a:solidFill>
              </a:rPr>
              <a:t> de </a:t>
            </a:r>
            <a:r>
              <a:rPr lang="en-US" sz="1900" dirty="0" err="1">
                <a:solidFill>
                  <a:srgbClr val="FFFFFF"/>
                </a:solidFill>
              </a:rPr>
              <a:t>esta</a:t>
            </a:r>
            <a:r>
              <a:rPr lang="en-US" sz="1900" dirty="0">
                <a:solidFill>
                  <a:srgbClr val="FFFFFF"/>
                </a:solidFill>
              </a:rPr>
              <a:t> </a:t>
            </a:r>
            <a:r>
              <a:rPr lang="en-US" sz="1900" dirty="0" err="1">
                <a:solidFill>
                  <a:srgbClr val="FFFFFF"/>
                </a:solidFill>
              </a:rPr>
              <a:t>representación</a:t>
            </a:r>
            <a:r>
              <a:rPr lang="en-US" sz="1900" dirty="0">
                <a:solidFill>
                  <a:srgbClr val="FFFFFF"/>
                </a:solidFill>
              </a:rPr>
              <a:t> </a:t>
            </a:r>
            <a:r>
              <a:rPr lang="en-US" sz="1900" dirty="0" err="1">
                <a:solidFill>
                  <a:srgbClr val="FFFFFF"/>
                </a:solidFill>
              </a:rPr>
              <a:t>interna</a:t>
            </a:r>
            <a:r>
              <a:rPr lang="en-US" sz="1900" dirty="0">
                <a:solidFill>
                  <a:srgbClr val="FFFFFF"/>
                </a:solidFill>
              </a:rPr>
              <a:t> </a:t>
            </a:r>
            <a:r>
              <a:rPr lang="en-US" sz="1900" dirty="0" err="1">
                <a:solidFill>
                  <a:srgbClr val="FFFFFF"/>
                </a:solidFill>
              </a:rPr>
              <a:t>siguen</a:t>
            </a:r>
            <a:r>
              <a:rPr lang="en-US" sz="1900" dirty="0">
                <a:solidFill>
                  <a:srgbClr val="FFFFFF"/>
                </a:solidFill>
              </a:rPr>
              <a:t> el </a:t>
            </a:r>
            <a:r>
              <a:rPr lang="en-US" sz="1900" dirty="0" err="1">
                <a:solidFill>
                  <a:srgbClr val="FFFFFF"/>
                </a:solidFill>
              </a:rPr>
              <a:t>esquema</a:t>
            </a:r>
            <a:r>
              <a:rPr lang="en-US" sz="1900" dirty="0">
                <a:solidFill>
                  <a:srgbClr val="FFFFFF"/>
                </a:solidFill>
              </a:rPr>
              <a:t> de </a:t>
            </a:r>
            <a:r>
              <a:rPr lang="en-US" sz="1900" dirty="0" err="1">
                <a:solidFill>
                  <a:srgbClr val="FFFFFF"/>
                </a:solidFill>
              </a:rPr>
              <a:t>codificación</a:t>
            </a:r>
            <a:r>
              <a:rPr lang="en-US" sz="1900" dirty="0">
                <a:solidFill>
                  <a:srgbClr val="FFFFFF"/>
                </a:solidFill>
              </a:rPr>
              <a:t> UTF-8.</a:t>
            </a:r>
            <a:endParaRPr lang="en-US" sz="1900" b="0" dirty="0">
              <a:solidFill>
                <a:srgbClr val="FFFFFF"/>
              </a:solidFill>
              <a:effectLst/>
            </a:endParaRPr>
          </a:p>
          <a:p>
            <a:pPr algn="l"/>
            <a:br>
              <a:rPr lang="en-US" sz="1900" dirty="0">
                <a:solidFill>
                  <a:srgbClr val="FFFFFF"/>
                </a:solidFill>
              </a:rPr>
            </a:br>
            <a:endParaRPr lang="en-US" sz="1900" dirty="0">
              <a:solidFill>
                <a:srgbClr val="FFFFFF"/>
              </a:solidFill>
            </a:endParaRPr>
          </a:p>
        </p:txBody>
      </p:sp>
    </p:spTree>
    <p:extLst>
      <p:ext uri="{BB962C8B-B14F-4D97-AF65-F5344CB8AC3E}">
        <p14:creationId xmlns:p14="http://schemas.microsoft.com/office/powerpoint/2010/main" val="11841187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0480333-80B5-48A5-B7AF-8845BD3467FF}"/>
              </a:ext>
            </a:extLst>
          </p:cNvPr>
          <p:cNvSpPr>
            <a:spLocks noGrp="1"/>
          </p:cNvSpPr>
          <p:nvPr>
            <p:ph type="ctrTitle"/>
          </p:nvPr>
        </p:nvSpPr>
        <p:spPr>
          <a:xfrm>
            <a:off x="1094095" y="851517"/>
            <a:ext cx="5238466" cy="2991416"/>
          </a:xfrm>
        </p:spPr>
        <p:txBody>
          <a:bodyPr anchor="b">
            <a:normAutofit/>
          </a:bodyPr>
          <a:lstStyle/>
          <a:p>
            <a:pPr algn="l"/>
            <a:r>
              <a:rPr lang="es-ES" sz="5100" b="1"/>
              <a:t>Tipo de datos de grandes tamaños</a:t>
            </a:r>
            <a:br>
              <a:rPr lang="es-ES" sz="5100" b="0">
                <a:effectLst/>
              </a:rPr>
            </a:br>
            <a:br>
              <a:rPr lang="es-ES" sz="5100"/>
            </a:br>
            <a:endParaRPr lang="es-ES" sz="5100"/>
          </a:p>
        </p:txBody>
      </p:sp>
      <p:sp>
        <p:nvSpPr>
          <p:cNvPr id="3" name="Subtítulo 2">
            <a:extLst>
              <a:ext uri="{FF2B5EF4-FFF2-40B4-BE49-F238E27FC236}">
                <a16:creationId xmlns:a16="http://schemas.microsoft.com/office/drawing/2014/main" id="{D3930A8F-80F7-4501-B6FB-DEB9314D6B84}"/>
              </a:ext>
            </a:extLst>
          </p:cNvPr>
          <p:cNvSpPr>
            <a:spLocks noGrp="1"/>
          </p:cNvSpPr>
          <p:nvPr>
            <p:ph type="subTitle" idx="1"/>
          </p:nvPr>
        </p:nvSpPr>
        <p:spPr>
          <a:xfrm>
            <a:off x="1094096" y="3842932"/>
            <a:ext cx="4167115" cy="2163551"/>
          </a:xfrm>
        </p:spPr>
        <p:txBody>
          <a:bodyPr anchor="t">
            <a:normAutofit/>
          </a:bodyPr>
          <a:lstStyle/>
          <a:p>
            <a:pPr algn="just" fontAlgn="base"/>
            <a:r>
              <a:rPr lang="es-ES" sz="2200" dirty="0"/>
              <a:t>Puede utilizar tipos de datos de objeto grande para almacenar audio, vídeo, imágenes y otros archivos superiores a 32 KB.</a:t>
            </a:r>
          </a:p>
          <a:p>
            <a:pPr algn="l"/>
            <a:br>
              <a:rPr lang="es-ES" sz="2200" dirty="0"/>
            </a:br>
            <a:endParaRPr lang="es-ES" sz="2200" dirty="0"/>
          </a:p>
        </p:txBody>
      </p:sp>
      <p:sp>
        <p:nvSpPr>
          <p:cNvPr id="11" name="Freeform: Shape 10">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Imagen 3">
            <a:extLst>
              <a:ext uri="{FF2B5EF4-FFF2-40B4-BE49-F238E27FC236}">
                <a16:creationId xmlns:a16="http://schemas.microsoft.com/office/drawing/2014/main" id="{9ECC61F9-A20D-4D09-A24D-1E8C191190F5}"/>
              </a:ext>
            </a:extLst>
          </p:cNvPr>
          <p:cNvPicPr>
            <a:picLocks noChangeAspect="1"/>
          </p:cNvPicPr>
          <p:nvPr/>
        </p:nvPicPr>
        <p:blipFill>
          <a:blip r:embed="rId2"/>
          <a:stretch>
            <a:fillRect/>
          </a:stretch>
        </p:blipFill>
        <p:spPr>
          <a:xfrm>
            <a:off x="7531503" y="2833099"/>
            <a:ext cx="3217333" cy="1809749"/>
          </a:xfrm>
          <a:prstGeom prst="rect">
            <a:avLst/>
          </a:prstGeom>
        </p:spPr>
      </p:pic>
    </p:spTree>
    <p:extLst>
      <p:ext uri="{BB962C8B-B14F-4D97-AF65-F5344CB8AC3E}">
        <p14:creationId xmlns:p14="http://schemas.microsoft.com/office/powerpoint/2010/main" val="2995388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DE4C27B6-DB04-4891-AF97-BA1671B17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4B944CB3-124E-4D49-8A83-32566DFD1202}"/>
              </a:ext>
            </a:extLst>
          </p:cNvPr>
          <p:cNvPicPr>
            <a:picLocks noChangeAspect="1"/>
          </p:cNvPicPr>
          <p:nvPr/>
        </p:nvPicPr>
        <p:blipFill rotWithShape="1">
          <a:blip r:embed="rId2"/>
          <a:srcRect l="15427" r="17000" b="-1"/>
          <a:stretch/>
        </p:blipFill>
        <p:spPr>
          <a:xfrm>
            <a:off x="691126" y="-393897"/>
            <a:ext cx="11585281" cy="6857999"/>
          </a:xfrm>
          <a:prstGeom prst="rect">
            <a:avLst/>
          </a:prstGeom>
        </p:spPr>
      </p:pic>
      <p:sp>
        <p:nvSpPr>
          <p:cNvPr id="22" name="Rectangle 21">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19898"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0039B30-7C44-4EB8-AE8E-8632A9FE3030}"/>
              </a:ext>
            </a:extLst>
          </p:cNvPr>
          <p:cNvSpPr>
            <a:spLocks noGrp="1"/>
          </p:cNvSpPr>
          <p:nvPr>
            <p:ph type="ctrTitle"/>
          </p:nvPr>
        </p:nvSpPr>
        <p:spPr>
          <a:xfrm>
            <a:off x="1036684" y="1018644"/>
            <a:ext cx="4252768" cy="1377084"/>
          </a:xfrm>
        </p:spPr>
        <p:txBody>
          <a:bodyPr>
            <a:normAutofit/>
          </a:bodyPr>
          <a:lstStyle/>
          <a:p>
            <a:pPr algn="l"/>
            <a:r>
              <a:rPr lang="es-ES" sz="5600" b="1" dirty="0">
                <a:solidFill>
                  <a:schemeClr val="bg1"/>
                </a:solidFill>
              </a:rPr>
              <a:t>¿Qué es DB2?</a:t>
            </a:r>
            <a:endParaRPr lang="es-ES" sz="5600" dirty="0">
              <a:solidFill>
                <a:schemeClr val="bg1"/>
              </a:solidFill>
            </a:endParaRPr>
          </a:p>
        </p:txBody>
      </p:sp>
      <p:sp>
        <p:nvSpPr>
          <p:cNvPr id="3" name="Subtítulo 2">
            <a:extLst>
              <a:ext uri="{FF2B5EF4-FFF2-40B4-BE49-F238E27FC236}">
                <a16:creationId xmlns:a16="http://schemas.microsoft.com/office/drawing/2014/main" id="{FE95E093-A80C-4751-8487-B493B6A4A789}"/>
              </a:ext>
            </a:extLst>
          </p:cNvPr>
          <p:cNvSpPr>
            <a:spLocks noGrp="1"/>
          </p:cNvSpPr>
          <p:nvPr>
            <p:ph type="subTitle" idx="1"/>
          </p:nvPr>
        </p:nvSpPr>
        <p:spPr>
          <a:xfrm>
            <a:off x="924143" y="2755088"/>
            <a:ext cx="4151440" cy="3414370"/>
          </a:xfrm>
        </p:spPr>
        <p:txBody>
          <a:bodyPr anchor="t">
            <a:noAutofit/>
          </a:bodyPr>
          <a:lstStyle/>
          <a:p>
            <a:pPr algn="just"/>
            <a:r>
              <a:rPr lang="es-ES" sz="2000" dirty="0">
                <a:solidFill>
                  <a:schemeClr val="bg1"/>
                </a:solidFill>
              </a:rPr>
              <a:t>Es un motor de base de datos relacional que integra XML de manera nativa, lo que IBM ha llamado pureXML, que permite almacenar documentos completos dentro del tipo de datos XML para realizar operaciones y búsquedas de manera jerárquica dentro de éste, e integrarlo con búsquedas relacionales.</a:t>
            </a:r>
          </a:p>
        </p:txBody>
      </p:sp>
      <p:sp>
        <p:nvSpPr>
          <p:cNvPr id="24" name="Rectangle 23">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5E0EAE70-C355-42D1-BF00-CA8A17A742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1188720" y="73152"/>
            <a:chExt cx="1178966" cy="232963"/>
          </a:xfrm>
        </p:grpSpPr>
        <p:sp>
          <p:nvSpPr>
            <p:cNvPr id="27" name="Rectangle 64">
              <a:extLst>
                <a:ext uri="{FF2B5EF4-FFF2-40B4-BE49-F238E27FC236}">
                  <a16:creationId xmlns:a16="http://schemas.microsoft.com/office/drawing/2014/main" id="{E6E58C95-A3F9-4C87-B9A5-32A7A75D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6">
              <a:extLst>
                <a:ext uri="{FF2B5EF4-FFF2-40B4-BE49-F238E27FC236}">
                  <a16:creationId xmlns:a16="http://schemas.microsoft.com/office/drawing/2014/main" id="{7B08CDDF-E602-4C1B-A248-A43292EB5D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4">
              <a:extLst>
                <a:ext uri="{FF2B5EF4-FFF2-40B4-BE49-F238E27FC236}">
                  <a16:creationId xmlns:a16="http://schemas.microsoft.com/office/drawing/2014/main" id="{6298B977-8F47-48C6-8454-11EF9478EC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66">
              <a:extLst>
                <a:ext uri="{FF2B5EF4-FFF2-40B4-BE49-F238E27FC236}">
                  <a16:creationId xmlns:a16="http://schemas.microsoft.com/office/drawing/2014/main" id="{06A6FB8E-FB47-44B7-810F-B88B4CCA06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818DB8DB-4D04-42C0-BE68-842A9F29AE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DBCFEA99-52A4-4E8E-B9C9-3D39B0E32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A6C0BB10-7324-4D11-A497-57A85CDB62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D7440F2E-8192-4FDF-AE8F-2833B7F403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B9F7DA6A-1872-4697-A567-20A0115A05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98BC1544-07ED-411D-880C-58CB114914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BA70D948-9946-455F-8155-D274F01DAB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807FCDBA-F7E3-4836-8253-15D212128F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4">
              <a:extLst>
                <a:ext uri="{FF2B5EF4-FFF2-40B4-BE49-F238E27FC236}">
                  <a16:creationId xmlns:a16="http://schemas.microsoft.com/office/drawing/2014/main" id="{D6A9BF83-5C67-44B0-883C-82BCAA1923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6">
              <a:extLst>
                <a:ext uri="{FF2B5EF4-FFF2-40B4-BE49-F238E27FC236}">
                  <a16:creationId xmlns:a16="http://schemas.microsoft.com/office/drawing/2014/main" id="{94BA7F92-7961-489E-83BD-5518EB1E99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4">
              <a:extLst>
                <a:ext uri="{FF2B5EF4-FFF2-40B4-BE49-F238E27FC236}">
                  <a16:creationId xmlns:a16="http://schemas.microsoft.com/office/drawing/2014/main" id="{56ADE108-5AE8-4ACF-88B9-28A0B125B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6">
              <a:extLst>
                <a:ext uri="{FF2B5EF4-FFF2-40B4-BE49-F238E27FC236}">
                  <a16:creationId xmlns:a16="http://schemas.microsoft.com/office/drawing/2014/main" id="{75B2D25F-B666-4F19-816A-24456EAF46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4">
              <a:extLst>
                <a:ext uri="{FF2B5EF4-FFF2-40B4-BE49-F238E27FC236}">
                  <a16:creationId xmlns:a16="http://schemas.microsoft.com/office/drawing/2014/main" id="{A7D581F0-987F-45C5-A849-CC1B41222F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6">
              <a:extLst>
                <a:ext uri="{FF2B5EF4-FFF2-40B4-BE49-F238E27FC236}">
                  <a16:creationId xmlns:a16="http://schemas.microsoft.com/office/drawing/2014/main" id="{F388E533-92C3-428E-B078-81D6E1F2D9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4">
              <a:extLst>
                <a:ext uri="{FF2B5EF4-FFF2-40B4-BE49-F238E27FC236}">
                  <a16:creationId xmlns:a16="http://schemas.microsoft.com/office/drawing/2014/main" id="{C68AEED3-AAB1-48A9-8FC3-C68AE6675B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6">
              <a:extLst>
                <a:ext uri="{FF2B5EF4-FFF2-40B4-BE49-F238E27FC236}">
                  <a16:creationId xmlns:a16="http://schemas.microsoft.com/office/drawing/2014/main" id="{0A6CA6BC-FFA6-4C34-B200-6F61EE173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Rectangle 47">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03398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292090C0-C5B3-4235-AC69-1417D419E376}"/>
              </a:ext>
            </a:extLst>
          </p:cNvPr>
          <p:cNvSpPr>
            <a:spLocks noGrp="1"/>
          </p:cNvSpPr>
          <p:nvPr>
            <p:ph type="subTitle" idx="1"/>
          </p:nvPr>
        </p:nvSpPr>
        <p:spPr>
          <a:xfrm>
            <a:off x="6313602" y="713410"/>
            <a:ext cx="5878378" cy="4933556"/>
          </a:xfrm>
        </p:spPr>
        <p:txBody>
          <a:bodyPr anchor="t">
            <a:normAutofit lnSpcReduction="10000"/>
          </a:bodyPr>
          <a:lstStyle/>
          <a:p>
            <a:pPr algn="l"/>
            <a:r>
              <a:rPr lang="es-ES" sz="2000" b="1" dirty="0"/>
              <a:t>Objetos grandes de caracteres (CLOB)</a:t>
            </a:r>
          </a:p>
          <a:p>
            <a:pPr algn="l"/>
            <a:endParaRPr lang="es-ES" sz="2000" b="1" dirty="0"/>
          </a:p>
          <a:p>
            <a:pPr algn="just"/>
            <a:r>
              <a:rPr lang="es-ES" sz="2000" dirty="0"/>
              <a:t>Utilice el tipo de datos CLOB para almacenar SBCS o datos mixtos como, por ejemplo, documentos que contienen un juego de caracteres simple. Utilice este tipo de datos si los datos son superiores (o pueden crecer hasta superar) el límite que el tipo de datos VARCHAR permite.</a:t>
            </a:r>
          </a:p>
          <a:p>
            <a:pPr algn="l"/>
            <a:endParaRPr lang="es-ES" sz="2000" dirty="0"/>
          </a:p>
          <a:p>
            <a:pPr algn="l"/>
            <a:r>
              <a:rPr lang="es-ES" sz="2000" b="1" dirty="0"/>
              <a:t>Objetos grandes de caracteres de doble byte (DBCLOB)</a:t>
            </a:r>
          </a:p>
          <a:p>
            <a:pPr algn="l"/>
            <a:endParaRPr lang="es-ES" sz="2000" dirty="0"/>
          </a:p>
          <a:p>
            <a:pPr algn="just"/>
            <a:r>
              <a:rPr lang="es-ES" sz="2000" dirty="0"/>
              <a:t>Utilice el tipo de datos DBCLOB para almacenar grandes cantidades de datos DBCS como, por ejemplo, documentos que utilizan un juego de caracteres DBCS.</a:t>
            </a:r>
          </a:p>
        </p:txBody>
      </p:sp>
      <p:sp>
        <p:nvSpPr>
          <p:cNvPr id="15" name="Freeform: Shape 8">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n 3">
            <a:extLst>
              <a:ext uri="{FF2B5EF4-FFF2-40B4-BE49-F238E27FC236}">
                <a16:creationId xmlns:a16="http://schemas.microsoft.com/office/drawing/2014/main" id="{7D9EEB8C-FE18-41F5-A6CF-71E7939208B9}"/>
              </a:ext>
            </a:extLst>
          </p:cNvPr>
          <p:cNvPicPr>
            <a:picLocks noChangeAspect="1"/>
          </p:cNvPicPr>
          <p:nvPr/>
        </p:nvPicPr>
        <p:blipFill rotWithShape="1">
          <a:blip r:embed="rId2"/>
          <a:srcRect l="19639" r="30950"/>
          <a:stretch/>
        </p:blipFill>
        <p:spPr>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1697325552"/>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37" name="Rectangle 33">
            <a:extLst>
              <a:ext uri="{FF2B5EF4-FFF2-40B4-BE49-F238E27FC236}">
                <a16:creationId xmlns:a16="http://schemas.microsoft.com/office/drawing/2014/main" id="{8537B233-9CDD-4A90-AABB-A8963DEE4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 name="Subtítulo 2">
            <a:extLst>
              <a:ext uri="{FF2B5EF4-FFF2-40B4-BE49-F238E27FC236}">
                <a16:creationId xmlns:a16="http://schemas.microsoft.com/office/drawing/2014/main" id="{5211D561-DDAE-4E4C-94B3-D55FC5FA8A3A}"/>
              </a:ext>
            </a:extLst>
          </p:cNvPr>
          <p:cNvSpPr>
            <a:spLocks noGrp="1"/>
          </p:cNvSpPr>
          <p:nvPr>
            <p:ph type="subTitle" idx="1"/>
          </p:nvPr>
        </p:nvSpPr>
        <p:spPr>
          <a:xfrm>
            <a:off x="430081" y="1417320"/>
            <a:ext cx="4042929" cy="3196883"/>
          </a:xfrm>
        </p:spPr>
        <p:txBody>
          <a:bodyPr anchor="t">
            <a:normAutofit lnSpcReduction="10000"/>
          </a:bodyPr>
          <a:lstStyle/>
          <a:p>
            <a:pPr algn="just"/>
            <a:r>
              <a:rPr lang="es-ES" b="1" dirty="0"/>
              <a:t>Objetos binarios grandes (BLOB)</a:t>
            </a:r>
          </a:p>
          <a:p>
            <a:pPr algn="just"/>
            <a:endParaRPr lang="es-ES" b="1" dirty="0"/>
          </a:p>
          <a:p>
            <a:pPr algn="just"/>
            <a:r>
              <a:rPr lang="es-ES" dirty="0"/>
              <a:t>Utilice el tipo de datos BLOB para almacenar grandes cantidades de datos no de tipo carácter como, por ejemplo, imágenes, voz y medios mixtos.</a:t>
            </a:r>
          </a:p>
          <a:p>
            <a:pPr algn="l"/>
            <a:endParaRPr lang="es-ES" sz="1700" dirty="0"/>
          </a:p>
        </p:txBody>
      </p:sp>
      <p:cxnSp>
        <p:nvCxnSpPr>
          <p:cNvPr id="36" name="Straight Connector 35">
            <a:extLst>
              <a:ext uri="{FF2B5EF4-FFF2-40B4-BE49-F238E27FC236}">
                <a16:creationId xmlns:a16="http://schemas.microsoft.com/office/drawing/2014/main" id="{040575EE-C594-4566-BC00-663004E52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63566"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Imagen 4">
            <a:extLst>
              <a:ext uri="{FF2B5EF4-FFF2-40B4-BE49-F238E27FC236}">
                <a16:creationId xmlns:a16="http://schemas.microsoft.com/office/drawing/2014/main" id="{56E1BE34-BA3B-4965-9D31-8CBB2884157B}"/>
              </a:ext>
            </a:extLst>
          </p:cNvPr>
          <p:cNvPicPr>
            <a:picLocks noChangeAspect="1"/>
          </p:cNvPicPr>
          <p:nvPr/>
        </p:nvPicPr>
        <p:blipFill rotWithShape="1">
          <a:blip r:embed="rId2"/>
          <a:srcRect l="8906" r="23785"/>
          <a:stretch/>
        </p:blipFill>
        <p:spPr>
          <a:xfrm>
            <a:off x="5344678" y="882935"/>
            <a:ext cx="6436548" cy="5092129"/>
          </a:xfrm>
          <a:prstGeom prst="rect">
            <a:avLst/>
          </a:prstGeom>
        </p:spPr>
      </p:pic>
    </p:spTree>
    <p:extLst>
      <p:ext uri="{BB962C8B-B14F-4D97-AF65-F5344CB8AC3E}">
        <p14:creationId xmlns:p14="http://schemas.microsoft.com/office/powerpoint/2010/main" val="2602054472"/>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0354608-2C0B-45C8-8C8B-8E3ED2EF5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21411AF9-7249-4CA1-93FA-99DFF57F5342}"/>
              </a:ext>
            </a:extLst>
          </p:cNvPr>
          <p:cNvPicPr>
            <a:picLocks noChangeAspect="1"/>
          </p:cNvPicPr>
          <p:nvPr/>
        </p:nvPicPr>
        <p:blipFill rotWithShape="1">
          <a:blip r:embed="rId2">
            <a:alphaModFix amt="40000"/>
          </a:blip>
          <a:srcRect t="11141" b="13859"/>
          <a:stretch/>
        </p:blipFill>
        <p:spPr>
          <a:xfrm>
            <a:off x="2" y="10"/>
            <a:ext cx="12191997" cy="6857990"/>
          </a:xfrm>
          <a:prstGeom prst="rect">
            <a:avLst/>
          </a:prstGeom>
        </p:spPr>
      </p:pic>
      <p:sp>
        <p:nvSpPr>
          <p:cNvPr id="2" name="Título 1">
            <a:extLst>
              <a:ext uri="{FF2B5EF4-FFF2-40B4-BE49-F238E27FC236}">
                <a16:creationId xmlns:a16="http://schemas.microsoft.com/office/drawing/2014/main" id="{B916ABA2-C446-4E8A-B051-AF18DE481A28}"/>
              </a:ext>
            </a:extLst>
          </p:cNvPr>
          <p:cNvSpPr>
            <a:spLocks noGrp="1"/>
          </p:cNvSpPr>
          <p:nvPr>
            <p:ph type="ctrTitle"/>
          </p:nvPr>
        </p:nvSpPr>
        <p:spPr>
          <a:xfrm>
            <a:off x="2590991" y="1680291"/>
            <a:ext cx="7010018" cy="2288225"/>
          </a:xfrm>
        </p:spPr>
        <p:txBody>
          <a:bodyPr>
            <a:normAutofit/>
          </a:bodyPr>
          <a:lstStyle/>
          <a:p>
            <a:pPr algn="l"/>
            <a:r>
              <a:rPr lang="es-ES" sz="7200" b="1"/>
              <a:t>Tipos de datos diferenciados</a:t>
            </a:r>
            <a:endParaRPr lang="es-ES" sz="7200"/>
          </a:p>
        </p:txBody>
      </p:sp>
      <p:sp>
        <p:nvSpPr>
          <p:cNvPr id="3" name="Subtítulo 2">
            <a:extLst>
              <a:ext uri="{FF2B5EF4-FFF2-40B4-BE49-F238E27FC236}">
                <a16:creationId xmlns:a16="http://schemas.microsoft.com/office/drawing/2014/main" id="{A09604F5-B6A0-4B18-A81A-6BDA8E10E50D}"/>
              </a:ext>
            </a:extLst>
          </p:cNvPr>
          <p:cNvSpPr>
            <a:spLocks noGrp="1"/>
          </p:cNvSpPr>
          <p:nvPr>
            <p:ph type="subTitle" idx="1"/>
          </p:nvPr>
        </p:nvSpPr>
        <p:spPr>
          <a:xfrm>
            <a:off x="2492516" y="4389047"/>
            <a:ext cx="7467409" cy="1193322"/>
          </a:xfrm>
        </p:spPr>
        <p:txBody>
          <a:bodyPr>
            <a:noAutofit/>
          </a:bodyPr>
          <a:lstStyle/>
          <a:p>
            <a:pPr algn="l"/>
            <a:r>
              <a:rPr lang="es-ES" sz="2800" dirty="0"/>
              <a:t>Un </a:t>
            </a:r>
            <a:r>
              <a:rPr lang="es-ES" sz="2800" i="1" dirty="0"/>
              <a:t>tipo diferenciado</a:t>
            </a:r>
            <a:r>
              <a:rPr lang="es-ES" sz="2800" dirty="0"/>
              <a:t> es un tipo de datos definido por el usuario basado en tipos de datos incorporados de DB2 existentes.</a:t>
            </a:r>
          </a:p>
        </p:txBody>
      </p:sp>
      <p:sp>
        <p:nvSpPr>
          <p:cNvPr id="11" name="Freeform 5">
            <a:extLst>
              <a:ext uri="{FF2B5EF4-FFF2-40B4-BE49-F238E27FC236}">
                <a16:creationId xmlns:a16="http://schemas.microsoft.com/office/drawing/2014/main" id="{A69EB637-CEDE-43AD-8B65-DDD63C08F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0870" y="2245586"/>
            <a:ext cx="1262906" cy="110826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Freeform 5">
            <a:extLst>
              <a:ext uri="{FF2B5EF4-FFF2-40B4-BE49-F238E27FC236}">
                <a16:creationId xmlns:a16="http://schemas.microsoft.com/office/drawing/2014/main" id="{CDD7DB09-290B-4A1F-BFC1-51ED7C978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33975" y="911082"/>
            <a:ext cx="2048530" cy="179768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alpha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Freeform 5">
            <a:extLst>
              <a:ext uri="{FF2B5EF4-FFF2-40B4-BE49-F238E27FC236}">
                <a16:creationId xmlns:a16="http://schemas.microsoft.com/office/drawing/2014/main" id="{B0FAED46-1BF7-48DB-980D-571CD2A30D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362936" y="1825453"/>
            <a:ext cx="79909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352881062"/>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B6A0F6C3-D6F5-413E-B558-5F7D45A3C2DE}"/>
              </a:ext>
            </a:extLst>
          </p:cNvPr>
          <p:cNvPicPr>
            <a:picLocks noChangeAspect="1"/>
          </p:cNvPicPr>
          <p:nvPr/>
        </p:nvPicPr>
        <p:blipFill rotWithShape="1">
          <a:blip r:embed="rId2">
            <a:alphaModFix amt="40000"/>
          </a:blip>
          <a:srcRect l="2496" r="7465"/>
          <a:stretch/>
        </p:blipFill>
        <p:spPr>
          <a:xfrm>
            <a:off x="128585" y="115194"/>
            <a:ext cx="11934817" cy="6627613"/>
          </a:xfrm>
          <a:prstGeom prst="rect">
            <a:avLst/>
          </a:prstGeom>
        </p:spPr>
      </p:pic>
      <p:sp>
        <p:nvSpPr>
          <p:cNvPr id="3" name="Subtítulo 2">
            <a:extLst>
              <a:ext uri="{FF2B5EF4-FFF2-40B4-BE49-F238E27FC236}">
                <a16:creationId xmlns:a16="http://schemas.microsoft.com/office/drawing/2014/main" id="{96DE33DA-FA6D-4FEF-9A87-5FE353313A7C}"/>
              </a:ext>
            </a:extLst>
          </p:cNvPr>
          <p:cNvSpPr>
            <a:spLocks noGrp="1"/>
          </p:cNvSpPr>
          <p:nvPr>
            <p:ph type="subTitle" idx="1"/>
          </p:nvPr>
        </p:nvSpPr>
        <p:spPr>
          <a:xfrm>
            <a:off x="756798" y="1139483"/>
            <a:ext cx="6727214" cy="4333948"/>
          </a:xfrm>
        </p:spPr>
        <p:txBody>
          <a:bodyPr>
            <a:normAutofit/>
          </a:bodyPr>
          <a:lstStyle/>
          <a:p>
            <a:pPr algn="l" fontAlgn="base"/>
            <a:r>
              <a:rPr lang="es-ES" dirty="0">
                <a:solidFill>
                  <a:schemeClr val="bg1"/>
                </a:solidFill>
              </a:rPr>
              <a:t>Un tipo diferenciado es internamente igual que un tipo de datos incorporado, pero DB2 lo trata como un tipo separado e incompatible por motivos de semántica.</a:t>
            </a:r>
          </a:p>
          <a:p>
            <a:pPr algn="l" fontAlgn="base"/>
            <a:endParaRPr lang="es-ES" dirty="0">
              <a:solidFill>
                <a:schemeClr val="bg1"/>
              </a:solidFill>
            </a:endParaRPr>
          </a:p>
          <a:p>
            <a:pPr algn="l" fontAlgn="base"/>
            <a:endParaRPr lang="es-ES" dirty="0">
              <a:solidFill>
                <a:schemeClr val="bg1"/>
              </a:solidFill>
            </a:endParaRPr>
          </a:p>
          <a:p>
            <a:pPr algn="l" fontAlgn="base"/>
            <a:r>
              <a:rPr lang="es-ES" dirty="0">
                <a:solidFill>
                  <a:schemeClr val="bg1"/>
                </a:solidFill>
              </a:rPr>
              <a:t>La definición del propio tipo diferenciado asegura que tan solo las aplicaciones definidas explícitamente en un tipo diferenciado puedan aplicarse a sus instancias.</a:t>
            </a:r>
          </a:p>
          <a:p>
            <a:pPr algn="l"/>
            <a:endParaRPr lang="es-ES" sz="1100" dirty="0">
              <a:solidFill>
                <a:schemeClr val="bg1"/>
              </a:solidFill>
            </a:endParaRPr>
          </a:p>
        </p:txBody>
      </p:sp>
      <p:sp>
        <p:nvSpPr>
          <p:cNvPr id="11" name="Rectangle 10">
            <a:extLst>
              <a:ext uri="{FF2B5EF4-FFF2-40B4-BE49-F238E27FC236}">
                <a16:creationId xmlns:a16="http://schemas.microsoft.com/office/drawing/2014/main" id="{1A89CBBC-7743-43D9-A324-25CB472E9B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505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9742F577-65F2-4489-856A-5F9CE221EBAE}"/>
              </a:ext>
            </a:extLst>
          </p:cNvPr>
          <p:cNvSpPr>
            <a:spLocks noGrp="1"/>
          </p:cNvSpPr>
          <p:nvPr>
            <p:ph type="ctrTitle"/>
          </p:nvPr>
        </p:nvSpPr>
        <p:spPr>
          <a:xfrm>
            <a:off x="908454" y="1360481"/>
            <a:ext cx="4605340" cy="1157636"/>
          </a:xfrm>
        </p:spPr>
        <p:txBody>
          <a:bodyPr>
            <a:normAutofit/>
          </a:bodyPr>
          <a:lstStyle/>
          <a:p>
            <a:pPr algn="l"/>
            <a:r>
              <a:rPr lang="es-ES" sz="5000" dirty="0">
                <a:solidFill>
                  <a:schemeClr val="bg1"/>
                </a:solidFill>
              </a:rPr>
              <a:t>Ejemplo</a:t>
            </a:r>
          </a:p>
        </p:txBody>
      </p:sp>
      <p:sp>
        <p:nvSpPr>
          <p:cNvPr id="3" name="Subtítulo 2">
            <a:extLst>
              <a:ext uri="{FF2B5EF4-FFF2-40B4-BE49-F238E27FC236}">
                <a16:creationId xmlns:a16="http://schemas.microsoft.com/office/drawing/2014/main" id="{4F0DEA32-0464-4197-969A-B3428746514C}"/>
              </a:ext>
            </a:extLst>
          </p:cNvPr>
          <p:cNvSpPr>
            <a:spLocks noGrp="1"/>
          </p:cNvSpPr>
          <p:nvPr>
            <p:ph type="subTitle" idx="1"/>
          </p:nvPr>
        </p:nvSpPr>
        <p:spPr>
          <a:xfrm>
            <a:off x="908454" y="2883877"/>
            <a:ext cx="4605340" cy="2612041"/>
          </a:xfrm>
        </p:spPr>
        <p:txBody>
          <a:bodyPr>
            <a:normAutofit/>
          </a:bodyPr>
          <a:lstStyle/>
          <a:p>
            <a:pPr algn="just"/>
            <a:r>
              <a:rPr lang="es-ES" sz="2000" dirty="0">
                <a:solidFill>
                  <a:schemeClr val="bg1"/>
                </a:solidFill>
              </a:rPr>
              <a:t>Puede definir el tipo diferenciado US_DOLLAR basado en el tipo de datos DECIMAL de DB2 para identificar valores decimales que representan los dólares de Estados Unidos. El tipo diferenciado US_DOLLAR no adquiere automáticamente las funciones y operadores de su tipo fuente, DECIMAL.</a:t>
            </a:r>
          </a:p>
        </p:txBody>
      </p:sp>
      <p:pic>
        <p:nvPicPr>
          <p:cNvPr id="4" name="Imagen 3">
            <a:extLst>
              <a:ext uri="{FF2B5EF4-FFF2-40B4-BE49-F238E27FC236}">
                <a16:creationId xmlns:a16="http://schemas.microsoft.com/office/drawing/2014/main" id="{239E8C37-2333-4CBC-B162-4CCB7E9BC01A}"/>
              </a:ext>
            </a:extLst>
          </p:cNvPr>
          <p:cNvPicPr>
            <a:picLocks noChangeAspect="1"/>
          </p:cNvPicPr>
          <p:nvPr/>
        </p:nvPicPr>
        <p:blipFill rotWithShape="1">
          <a:blip r:embed="rId2">
            <a:alphaModFix/>
          </a:blip>
          <a:srcRect t="7116" r="-1" b="16930"/>
          <a:stretch/>
        </p:blipFill>
        <p:spPr>
          <a:xfrm>
            <a:off x="5800734" y="1057275"/>
            <a:ext cx="5917401" cy="4743450"/>
          </a:xfrm>
          <a:prstGeom prst="rect">
            <a:avLst/>
          </a:prstGeom>
        </p:spPr>
      </p:pic>
      <p:sp>
        <p:nvSpPr>
          <p:cNvPr id="11" name="Rectangle 10">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2955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B0354608-2C0B-45C8-8C8B-8E3ED2EF5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descr="Imagen que contiene dibujo&#10;&#10;Descripción generada automáticamente">
            <a:extLst>
              <a:ext uri="{FF2B5EF4-FFF2-40B4-BE49-F238E27FC236}">
                <a16:creationId xmlns:a16="http://schemas.microsoft.com/office/drawing/2014/main" id="{E384585C-96AE-4E91-9C09-059C8000D486}"/>
              </a:ext>
            </a:extLst>
          </p:cNvPr>
          <p:cNvPicPr>
            <a:picLocks noChangeAspect="1"/>
          </p:cNvPicPr>
          <p:nvPr/>
        </p:nvPicPr>
        <p:blipFill rotWithShape="1">
          <a:blip r:embed="rId2">
            <a:alphaModFix amt="40000"/>
          </a:blip>
          <a:srcRect/>
          <a:stretch/>
        </p:blipFill>
        <p:spPr>
          <a:xfrm>
            <a:off x="2" y="10"/>
            <a:ext cx="12191997" cy="6857990"/>
          </a:xfrm>
          <a:prstGeom prst="rect">
            <a:avLst/>
          </a:prstGeom>
        </p:spPr>
      </p:pic>
      <p:sp>
        <p:nvSpPr>
          <p:cNvPr id="2" name="Título 1">
            <a:extLst>
              <a:ext uri="{FF2B5EF4-FFF2-40B4-BE49-F238E27FC236}">
                <a16:creationId xmlns:a16="http://schemas.microsoft.com/office/drawing/2014/main" id="{593A0D3E-1108-4CA5-8139-EB730BAB4E7F}"/>
              </a:ext>
            </a:extLst>
          </p:cNvPr>
          <p:cNvSpPr>
            <a:spLocks noGrp="1"/>
          </p:cNvSpPr>
          <p:nvPr>
            <p:ph type="ctrTitle"/>
          </p:nvPr>
        </p:nvSpPr>
        <p:spPr>
          <a:xfrm>
            <a:off x="2590991" y="1680291"/>
            <a:ext cx="7010018" cy="1512973"/>
          </a:xfrm>
        </p:spPr>
        <p:txBody>
          <a:bodyPr>
            <a:normAutofit/>
          </a:bodyPr>
          <a:lstStyle/>
          <a:p>
            <a:pPr algn="l"/>
            <a:r>
              <a:rPr lang="es-ES" sz="7200" b="1" dirty="0"/>
              <a:t>Tipo de dato nulo</a:t>
            </a:r>
            <a:endParaRPr lang="es-ES" sz="7200" dirty="0"/>
          </a:p>
        </p:txBody>
      </p:sp>
      <p:sp>
        <p:nvSpPr>
          <p:cNvPr id="3" name="Subtítulo 2">
            <a:extLst>
              <a:ext uri="{FF2B5EF4-FFF2-40B4-BE49-F238E27FC236}">
                <a16:creationId xmlns:a16="http://schemas.microsoft.com/office/drawing/2014/main" id="{63438B82-4ABF-43A1-94DF-B2D74BC33239}"/>
              </a:ext>
            </a:extLst>
          </p:cNvPr>
          <p:cNvSpPr>
            <a:spLocks noGrp="1"/>
          </p:cNvSpPr>
          <p:nvPr>
            <p:ph type="subTitle" idx="1"/>
          </p:nvPr>
        </p:nvSpPr>
        <p:spPr>
          <a:xfrm>
            <a:off x="2498225" y="4009192"/>
            <a:ext cx="7010018" cy="2114232"/>
          </a:xfrm>
        </p:spPr>
        <p:txBody>
          <a:bodyPr>
            <a:normAutofit/>
          </a:bodyPr>
          <a:lstStyle/>
          <a:p>
            <a:pPr algn="just"/>
            <a:r>
              <a:rPr lang="es-ES" dirty="0"/>
              <a:t>Algunas columnas no pueden tener un valor significativo en cada fila. DB2 utiliza un indicador de valor especial, el valor nulo, para indicar un valor desconocido o que falta. Un valor nulo es un valor especial que DB2 interpreta para indicar que no hay datos presentes.</a:t>
            </a:r>
          </a:p>
        </p:txBody>
      </p:sp>
      <p:sp>
        <p:nvSpPr>
          <p:cNvPr id="16" name="Freeform 5">
            <a:extLst>
              <a:ext uri="{FF2B5EF4-FFF2-40B4-BE49-F238E27FC236}">
                <a16:creationId xmlns:a16="http://schemas.microsoft.com/office/drawing/2014/main" id="{A69EB637-CEDE-43AD-8B65-DDD63C08F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0870" y="2245586"/>
            <a:ext cx="1262906" cy="110826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Freeform 5">
            <a:extLst>
              <a:ext uri="{FF2B5EF4-FFF2-40B4-BE49-F238E27FC236}">
                <a16:creationId xmlns:a16="http://schemas.microsoft.com/office/drawing/2014/main" id="{CDD7DB09-290B-4A1F-BFC1-51ED7C978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33975" y="911082"/>
            <a:ext cx="2048530" cy="179768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alpha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Freeform 5">
            <a:extLst>
              <a:ext uri="{FF2B5EF4-FFF2-40B4-BE49-F238E27FC236}">
                <a16:creationId xmlns:a16="http://schemas.microsoft.com/office/drawing/2014/main" id="{B0FAED46-1BF7-48DB-980D-571CD2A30D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362936" y="1825453"/>
            <a:ext cx="79909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898942666"/>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CC4185FE-9B1C-46B7-8DFD-7C71A13F53D5}"/>
              </a:ext>
            </a:extLst>
          </p:cNvPr>
          <p:cNvPicPr>
            <a:picLocks noChangeAspect="1"/>
          </p:cNvPicPr>
          <p:nvPr/>
        </p:nvPicPr>
        <p:blipFill>
          <a:blip r:embed="rId2"/>
          <a:stretch>
            <a:fillRect/>
          </a:stretch>
        </p:blipFill>
        <p:spPr>
          <a:xfrm>
            <a:off x="0" y="76200"/>
            <a:ext cx="11963400" cy="6781800"/>
          </a:xfrm>
          <a:prstGeom prst="rect">
            <a:avLst/>
          </a:prstGeom>
        </p:spPr>
      </p:pic>
    </p:spTree>
    <p:extLst>
      <p:ext uri="{BB962C8B-B14F-4D97-AF65-F5344CB8AC3E}">
        <p14:creationId xmlns:p14="http://schemas.microsoft.com/office/powerpoint/2010/main" val="29488539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546C3D">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B0273C04-88DD-473E-9602-F855789AF9EC}"/>
              </a:ext>
            </a:extLst>
          </p:cNvPr>
          <p:cNvSpPr>
            <a:spLocks noGrp="1"/>
          </p:cNvSpPr>
          <p:nvPr>
            <p:ph type="ctrTitle"/>
          </p:nvPr>
        </p:nvSpPr>
        <p:spPr>
          <a:xfrm>
            <a:off x="524256" y="4767072"/>
            <a:ext cx="6594189" cy="1625210"/>
          </a:xfrm>
        </p:spPr>
        <p:txBody>
          <a:bodyPr vert="horz" lIns="91440" tIns="45720" rIns="91440" bIns="45720" rtlCol="0" anchor="ctr">
            <a:normAutofit/>
          </a:bodyPr>
          <a:lstStyle/>
          <a:p>
            <a:pPr algn="r"/>
            <a:r>
              <a:rPr lang="en-US" sz="4400" b="1">
                <a:solidFill>
                  <a:srgbClr val="FFFFFF"/>
                </a:solidFill>
              </a:rPr>
              <a:t>Conversión entre tipo de datos</a:t>
            </a:r>
          </a:p>
        </p:txBody>
      </p:sp>
      <p:pic>
        <p:nvPicPr>
          <p:cNvPr id="4" name="Imagen 3">
            <a:extLst>
              <a:ext uri="{FF2B5EF4-FFF2-40B4-BE49-F238E27FC236}">
                <a16:creationId xmlns:a16="http://schemas.microsoft.com/office/drawing/2014/main" id="{E78759C5-9539-4558-B026-6D505532AD02}"/>
              </a:ext>
            </a:extLst>
          </p:cNvPr>
          <p:cNvPicPr>
            <a:picLocks noChangeAspect="1"/>
          </p:cNvPicPr>
          <p:nvPr/>
        </p:nvPicPr>
        <p:blipFill rotWithShape="1">
          <a:blip r:embed="rId2"/>
          <a:srcRect l="402" r="359"/>
          <a:stretch/>
        </p:blipFill>
        <p:spPr>
          <a:xfrm>
            <a:off x="327547" y="321733"/>
            <a:ext cx="7058306" cy="4107392"/>
          </a:xfrm>
          <a:prstGeom prst="rect">
            <a:avLst/>
          </a:prstGeom>
        </p:spPr>
      </p:pic>
      <p:sp>
        <p:nvSpPr>
          <p:cNvPr id="14" name="Rectangle 1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ítulo 2">
            <a:extLst>
              <a:ext uri="{FF2B5EF4-FFF2-40B4-BE49-F238E27FC236}">
                <a16:creationId xmlns:a16="http://schemas.microsoft.com/office/drawing/2014/main" id="{451A91F2-894C-45D6-A3C5-EF55D60C1F21}"/>
              </a:ext>
            </a:extLst>
          </p:cNvPr>
          <p:cNvSpPr>
            <a:spLocks noGrp="1"/>
          </p:cNvSpPr>
          <p:nvPr>
            <p:ph type="subTitle" idx="1"/>
          </p:nvPr>
        </p:nvSpPr>
        <p:spPr>
          <a:xfrm>
            <a:off x="8029319" y="917725"/>
            <a:ext cx="3424739" cy="4852362"/>
          </a:xfrm>
        </p:spPr>
        <p:txBody>
          <a:bodyPr vert="horz" lIns="91440" tIns="45720" rIns="91440" bIns="45720" rtlCol="0" anchor="ctr">
            <a:normAutofit/>
          </a:bodyPr>
          <a:lstStyle/>
          <a:p>
            <a:pPr indent="-228600" algn="l">
              <a:buFont typeface="Arial" panose="020B0604020202020204" pitchFamily="34" charset="0"/>
              <a:buChar char="•"/>
            </a:pPr>
            <a:r>
              <a:rPr lang="en-US" sz="2000" dirty="0" err="1">
                <a:solidFill>
                  <a:srgbClr val="FFFFFF"/>
                </a:solidFill>
              </a:rPr>
              <a:t>En</a:t>
            </a:r>
            <a:r>
              <a:rPr lang="en-US" sz="2000" dirty="0">
                <a:solidFill>
                  <a:srgbClr val="FFFFFF"/>
                </a:solidFill>
              </a:rPr>
              <a:t> </a:t>
            </a:r>
            <a:r>
              <a:rPr lang="en-US" sz="2000" dirty="0" err="1">
                <a:solidFill>
                  <a:srgbClr val="FFFFFF"/>
                </a:solidFill>
              </a:rPr>
              <a:t>muchas</a:t>
            </a:r>
            <a:r>
              <a:rPr lang="en-US" sz="2000" dirty="0">
                <a:solidFill>
                  <a:srgbClr val="FFFFFF"/>
                </a:solidFill>
              </a:rPr>
              <a:t> </a:t>
            </a:r>
            <a:r>
              <a:rPr lang="en-US" sz="2000" dirty="0" err="1">
                <a:solidFill>
                  <a:srgbClr val="FFFFFF"/>
                </a:solidFill>
              </a:rPr>
              <a:t>ocasiones</a:t>
            </a:r>
            <a:r>
              <a:rPr lang="en-US" sz="2000" dirty="0">
                <a:solidFill>
                  <a:srgbClr val="FFFFFF"/>
                </a:solidFill>
              </a:rPr>
              <a:t>, un valor con un </a:t>
            </a:r>
            <a:r>
              <a:rPr lang="en-US" sz="2000" dirty="0" err="1">
                <a:solidFill>
                  <a:srgbClr val="FFFFFF"/>
                </a:solidFill>
              </a:rPr>
              <a:t>tipo</a:t>
            </a:r>
            <a:r>
              <a:rPr lang="en-US" sz="2000" dirty="0">
                <a:solidFill>
                  <a:srgbClr val="FFFFFF"/>
                </a:solidFill>
              </a:rPr>
              <a:t> de </a:t>
            </a:r>
            <a:r>
              <a:rPr lang="en-US" sz="2000" dirty="0" err="1">
                <a:solidFill>
                  <a:srgbClr val="FFFFFF"/>
                </a:solidFill>
              </a:rPr>
              <a:t>datos</a:t>
            </a:r>
            <a:r>
              <a:rPr lang="en-US" sz="2000" dirty="0">
                <a:solidFill>
                  <a:srgbClr val="FFFFFF"/>
                </a:solidFill>
              </a:rPr>
              <a:t> </a:t>
            </a:r>
            <a:r>
              <a:rPr lang="en-US" sz="2000" dirty="0" err="1">
                <a:solidFill>
                  <a:srgbClr val="FFFFFF"/>
                </a:solidFill>
              </a:rPr>
              <a:t>determinado</a:t>
            </a:r>
            <a:r>
              <a:rPr lang="en-US" sz="2000" dirty="0">
                <a:solidFill>
                  <a:srgbClr val="FFFFFF"/>
                </a:solidFill>
              </a:rPr>
              <a:t>, </a:t>
            </a:r>
            <a:r>
              <a:rPr lang="en-US" sz="2000" dirty="0" err="1">
                <a:solidFill>
                  <a:srgbClr val="FFFFFF"/>
                </a:solidFill>
              </a:rPr>
              <a:t>necesita</a:t>
            </a:r>
            <a:r>
              <a:rPr lang="en-US" sz="2000" dirty="0">
                <a:solidFill>
                  <a:srgbClr val="FFFFFF"/>
                </a:solidFill>
              </a:rPr>
              <a:t> </a:t>
            </a:r>
            <a:r>
              <a:rPr lang="en-US" sz="2000" i="1" dirty="0" err="1">
                <a:solidFill>
                  <a:srgbClr val="FFFFFF"/>
                </a:solidFill>
              </a:rPr>
              <a:t>convertirse</a:t>
            </a:r>
            <a:r>
              <a:rPr lang="en-US" sz="2000" dirty="0">
                <a:solidFill>
                  <a:srgbClr val="FFFFFF"/>
                </a:solidFill>
              </a:rPr>
              <a:t> a </a:t>
            </a:r>
            <a:r>
              <a:rPr lang="en-US" sz="2000" dirty="0" err="1">
                <a:solidFill>
                  <a:srgbClr val="FFFFFF"/>
                </a:solidFill>
              </a:rPr>
              <a:t>otro</a:t>
            </a:r>
            <a:r>
              <a:rPr lang="en-US" sz="2000" dirty="0">
                <a:solidFill>
                  <a:srgbClr val="FFFFFF"/>
                </a:solidFill>
              </a:rPr>
              <a:t> </a:t>
            </a:r>
            <a:r>
              <a:rPr lang="en-US" sz="2000" dirty="0" err="1">
                <a:solidFill>
                  <a:srgbClr val="FFFFFF"/>
                </a:solidFill>
              </a:rPr>
              <a:t>tipo</a:t>
            </a:r>
            <a:r>
              <a:rPr lang="en-US" sz="2000" dirty="0">
                <a:solidFill>
                  <a:srgbClr val="FFFFFF"/>
                </a:solidFill>
              </a:rPr>
              <a:t> de </a:t>
            </a:r>
            <a:r>
              <a:rPr lang="en-US" sz="2000" dirty="0" err="1">
                <a:solidFill>
                  <a:srgbClr val="FFFFFF"/>
                </a:solidFill>
              </a:rPr>
              <a:t>datos</a:t>
            </a:r>
            <a:r>
              <a:rPr lang="en-US" sz="2000" dirty="0">
                <a:solidFill>
                  <a:srgbClr val="FFFFFF"/>
                </a:solidFill>
              </a:rPr>
              <a:t> </a:t>
            </a:r>
            <a:r>
              <a:rPr lang="en-US" sz="2000" dirty="0" err="1">
                <a:solidFill>
                  <a:srgbClr val="FFFFFF"/>
                </a:solidFill>
              </a:rPr>
              <a:t>diferente</a:t>
            </a:r>
            <a:r>
              <a:rPr lang="en-US" sz="2000" dirty="0">
                <a:solidFill>
                  <a:srgbClr val="FFFFFF"/>
                </a:solidFill>
              </a:rPr>
              <a:t> o al </a:t>
            </a:r>
            <a:r>
              <a:rPr lang="en-US" sz="2000" dirty="0" err="1">
                <a:solidFill>
                  <a:srgbClr val="FFFFFF"/>
                </a:solidFill>
              </a:rPr>
              <a:t>mismo</a:t>
            </a:r>
            <a:r>
              <a:rPr lang="en-US" sz="2000" dirty="0">
                <a:solidFill>
                  <a:srgbClr val="FFFFFF"/>
                </a:solidFill>
              </a:rPr>
              <a:t> </a:t>
            </a:r>
            <a:r>
              <a:rPr lang="en-US" sz="2000" dirty="0" err="1">
                <a:solidFill>
                  <a:srgbClr val="FFFFFF"/>
                </a:solidFill>
              </a:rPr>
              <a:t>tipo</a:t>
            </a:r>
            <a:r>
              <a:rPr lang="en-US" sz="2000" dirty="0">
                <a:solidFill>
                  <a:srgbClr val="FFFFFF"/>
                </a:solidFill>
              </a:rPr>
              <a:t> de </a:t>
            </a:r>
            <a:r>
              <a:rPr lang="en-US" sz="2000" dirty="0" err="1">
                <a:solidFill>
                  <a:srgbClr val="FFFFFF"/>
                </a:solidFill>
              </a:rPr>
              <a:t>datos</a:t>
            </a:r>
            <a:r>
              <a:rPr lang="en-US" sz="2000" dirty="0">
                <a:solidFill>
                  <a:srgbClr val="FFFFFF"/>
                </a:solidFill>
              </a:rPr>
              <a:t>, </a:t>
            </a:r>
            <a:r>
              <a:rPr lang="en-US" sz="2000" dirty="0" err="1">
                <a:solidFill>
                  <a:srgbClr val="FFFFFF"/>
                </a:solidFill>
              </a:rPr>
              <a:t>aunque</a:t>
            </a:r>
            <a:r>
              <a:rPr lang="en-US" sz="2000" dirty="0">
                <a:solidFill>
                  <a:srgbClr val="FFFFFF"/>
                </a:solidFill>
              </a:rPr>
              <a:t> con </a:t>
            </a:r>
            <a:r>
              <a:rPr lang="en-US" sz="2000" dirty="0" err="1">
                <a:solidFill>
                  <a:srgbClr val="FFFFFF"/>
                </a:solidFill>
              </a:rPr>
              <a:t>otra</a:t>
            </a:r>
            <a:r>
              <a:rPr lang="en-US" sz="2000" dirty="0">
                <a:solidFill>
                  <a:srgbClr val="FFFFFF"/>
                </a:solidFill>
              </a:rPr>
              <a:t> </a:t>
            </a:r>
            <a:r>
              <a:rPr lang="en-US" sz="2000" dirty="0" err="1">
                <a:solidFill>
                  <a:srgbClr val="FFFFFF"/>
                </a:solidFill>
              </a:rPr>
              <a:t>longitud</a:t>
            </a:r>
            <a:r>
              <a:rPr lang="en-US" sz="2000" dirty="0">
                <a:solidFill>
                  <a:srgbClr val="FFFFFF"/>
                </a:solidFill>
              </a:rPr>
              <a:t>, </a:t>
            </a:r>
            <a:r>
              <a:rPr lang="en-US" sz="2000" dirty="0" err="1">
                <a:solidFill>
                  <a:srgbClr val="FFFFFF"/>
                </a:solidFill>
              </a:rPr>
              <a:t>precisión</a:t>
            </a:r>
            <a:r>
              <a:rPr lang="en-US" sz="2000" dirty="0">
                <a:solidFill>
                  <a:srgbClr val="FFFFFF"/>
                </a:solidFill>
              </a:rPr>
              <a:t> o </a:t>
            </a:r>
            <a:r>
              <a:rPr lang="en-US" sz="2000" dirty="0" err="1">
                <a:solidFill>
                  <a:srgbClr val="FFFFFF"/>
                </a:solidFill>
              </a:rPr>
              <a:t>escala</a:t>
            </a:r>
            <a:r>
              <a:rPr lang="en-US" sz="2000" dirty="0">
                <a:solidFill>
                  <a:srgbClr val="FFFFFF"/>
                </a:solidFill>
              </a:rPr>
              <a:t>.</a:t>
            </a:r>
          </a:p>
          <a:p>
            <a:pPr algn="l"/>
            <a:r>
              <a:rPr lang="en-US" sz="2000" dirty="0">
                <a:solidFill>
                  <a:srgbClr val="FFFFFF"/>
                </a:solidFill>
              </a:rPr>
              <a:t> La </a:t>
            </a:r>
            <a:r>
              <a:rPr lang="en-US" sz="2000" dirty="0" err="1">
                <a:solidFill>
                  <a:srgbClr val="FFFFFF"/>
                </a:solidFill>
              </a:rPr>
              <a:t>conversión</a:t>
            </a:r>
            <a:r>
              <a:rPr lang="en-US" sz="2000" dirty="0">
                <a:solidFill>
                  <a:srgbClr val="FFFFFF"/>
                </a:solidFill>
              </a:rPr>
              <a:t> de un </a:t>
            </a:r>
            <a:r>
              <a:rPr lang="en-US" sz="2000" dirty="0" err="1">
                <a:solidFill>
                  <a:srgbClr val="FFFFFF"/>
                </a:solidFill>
              </a:rPr>
              <a:t>tipo</a:t>
            </a:r>
            <a:r>
              <a:rPr lang="en-US" sz="2000" dirty="0">
                <a:solidFill>
                  <a:srgbClr val="FFFFFF"/>
                </a:solidFill>
              </a:rPr>
              <a:t> de </a:t>
            </a:r>
            <a:r>
              <a:rPr lang="en-US" sz="2000" dirty="0" err="1">
                <a:solidFill>
                  <a:srgbClr val="FFFFFF"/>
                </a:solidFill>
              </a:rPr>
              <a:t>datos</a:t>
            </a:r>
            <a:r>
              <a:rPr lang="en-US" sz="2000" dirty="0">
                <a:solidFill>
                  <a:srgbClr val="FFFFFF"/>
                </a:solidFill>
              </a:rPr>
              <a:t> a </a:t>
            </a:r>
            <a:r>
              <a:rPr lang="en-US" sz="2000" dirty="0" err="1">
                <a:solidFill>
                  <a:srgbClr val="FFFFFF"/>
                </a:solidFill>
              </a:rPr>
              <a:t>otro</a:t>
            </a:r>
            <a:r>
              <a:rPr lang="en-US" sz="2000" dirty="0">
                <a:solidFill>
                  <a:srgbClr val="FFFFFF"/>
                </a:solidFill>
              </a:rPr>
              <a:t> </a:t>
            </a:r>
            <a:r>
              <a:rPr lang="en-US" sz="2000" dirty="0" err="1">
                <a:solidFill>
                  <a:srgbClr val="FFFFFF"/>
                </a:solidFill>
              </a:rPr>
              <a:t>tipo</a:t>
            </a:r>
            <a:r>
              <a:rPr lang="en-US" sz="2000" dirty="0">
                <a:solidFill>
                  <a:srgbClr val="FFFFFF"/>
                </a:solidFill>
              </a:rPr>
              <a:t> de </a:t>
            </a:r>
            <a:r>
              <a:rPr lang="en-US" sz="2000" dirty="0" err="1">
                <a:solidFill>
                  <a:srgbClr val="FFFFFF"/>
                </a:solidFill>
              </a:rPr>
              <a:t>datos</a:t>
            </a:r>
            <a:r>
              <a:rPr lang="en-US" sz="2000" dirty="0">
                <a:solidFill>
                  <a:srgbClr val="FFFFFF"/>
                </a:solidFill>
              </a:rPr>
              <a:t> </a:t>
            </a:r>
            <a:r>
              <a:rPr lang="en-US" sz="2000" dirty="0" err="1">
                <a:solidFill>
                  <a:srgbClr val="FFFFFF"/>
                </a:solidFill>
              </a:rPr>
              <a:t>puede</a:t>
            </a:r>
            <a:r>
              <a:rPr lang="en-US" sz="2000" dirty="0">
                <a:solidFill>
                  <a:srgbClr val="FFFFFF"/>
                </a:solidFill>
              </a:rPr>
              <a:t> </a:t>
            </a:r>
            <a:r>
              <a:rPr lang="en-US" sz="2000" dirty="0" err="1">
                <a:solidFill>
                  <a:srgbClr val="FFFFFF"/>
                </a:solidFill>
              </a:rPr>
              <a:t>producirse</a:t>
            </a:r>
            <a:r>
              <a:rPr lang="en-US" sz="2000" dirty="0">
                <a:solidFill>
                  <a:srgbClr val="FFFFFF"/>
                </a:solidFill>
              </a:rPr>
              <a:t> de forma </a:t>
            </a:r>
            <a:r>
              <a:rPr lang="en-US" sz="2000" dirty="0" err="1">
                <a:solidFill>
                  <a:srgbClr val="FFFFFF"/>
                </a:solidFill>
              </a:rPr>
              <a:t>implícita</a:t>
            </a:r>
            <a:r>
              <a:rPr lang="en-US" sz="2000" dirty="0">
                <a:solidFill>
                  <a:srgbClr val="FFFFFF"/>
                </a:solidFill>
              </a:rPr>
              <a:t> o </a:t>
            </a:r>
            <a:r>
              <a:rPr lang="en-US" sz="2000" dirty="0" err="1">
                <a:solidFill>
                  <a:srgbClr val="FFFFFF"/>
                </a:solidFill>
              </a:rPr>
              <a:t>explícita</a:t>
            </a:r>
            <a:r>
              <a:rPr lang="en-US" sz="2000" dirty="0">
                <a:solidFill>
                  <a:srgbClr val="FFFFFF"/>
                </a:solidFill>
              </a:rPr>
              <a:t>. </a:t>
            </a:r>
          </a:p>
          <a:p>
            <a:pPr indent="-228600" algn="l">
              <a:buFont typeface="Arial" panose="020B0604020202020204" pitchFamily="34" charset="0"/>
              <a:buChar char="•"/>
            </a:pPr>
            <a:endParaRPr lang="en-US" sz="2000" dirty="0">
              <a:solidFill>
                <a:srgbClr val="FFFFFF"/>
              </a:solidFill>
            </a:endParaRPr>
          </a:p>
          <a:p>
            <a:pPr indent="-228600" algn="l">
              <a:buFont typeface="Arial" panose="020B0604020202020204" pitchFamily="34" charset="0"/>
              <a:buChar char="•"/>
            </a:pPr>
            <a:r>
              <a:rPr lang="en-US" sz="2000" dirty="0">
                <a:solidFill>
                  <a:srgbClr val="FFFFFF"/>
                </a:solidFill>
              </a:rPr>
              <a:t>CAST </a:t>
            </a:r>
          </a:p>
          <a:p>
            <a:pPr indent="-228600" algn="l">
              <a:buFont typeface="Arial" panose="020B0604020202020204" pitchFamily="34" charset="0"/>
              <a:buChar char="•"/>
            </a:pPr>
            <a:endParaRPr lang="en-US" sz="2000" dirty="0">
              <a:solidFill>
                <a:srgbClr val="FFFFFF"/>
              </a:solidFill>
            </a:endParaRPr>
          </a:p>
          <a:p>
            <a:pPr indent="-228600" algn="l">
              <a:buFont typeface="Arial" panose="020B0604020202020204" pitchFamily="34" charset="0"/>
              <a:buChar char="•"/>
            </a:pPr>
            <a:r>
              <a:rPr lang="en-US" sz="2000" dirty="0">
                <a:solidFill>
                  <a:srgbClr val="FFFFFF"/>
                </a:solidFill>
              </a:rPr>
              <a:t>XMLCAST</a:t>
            </a:r>
          </a:p>
        </p:txBody>
      </p:sp>
    </p:spTree>
    <p:extLst>
      <p:ext uri="{BB962C8B-B14F-4D97-AF65-F5344CB8AC3E}">
        <p14:creationId xmlns:p14="http://schemas.microsoft.com/office/powerpoint/2010/main" val="29206401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2B2D55">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A379418E-E08C-4E3F-8F50-DCAD29F63E81}"/>
              </a:ext>
            </a:extLst>
          </p:cNvPr>
          <p:cNvSpPr>
            <a:spLocks noGrp="1"/>
          </p:cNvSpPr>
          <p:nvPr>
            <p:ph type="ctrTitle"/>
          </p:nvPr>
        </p:nvSpPr>
        <p:spPr>
          <a:xfrm>
            <a:off x="524256" y="4767072"/>
            <a:ext cx="6594189" cy="1625210"/>
          </a:xfrm>
        </p:spPr>
        <p:txBody>
          <a:bodyPr vert="horz" lIns="91440" tIns="45720" rIns="91440" bIns="45720" rtlCol="0" anchor="ctr">
            <a:normAutofit/>
          </a:bodyPr>
          <a:lstStyle/>
          <a:p>
            <a:pPr algn="r"/>
            <a:r>
              <a:rPr lang="en-US" sz="4400" b="1">
                <a:solidFill>
                  <a:srgbClr val="FFFFFF"/>
                </a:solidFill>
              </a:rPr>
              <a:t>VENTAJAS</a:t>
            </a:r>
            <a:br>
              <a:rPr lang="en-US" sz="4400">
                <a:solidFill>
                  <a:srgbClr val="FFFFFF"/>
                </a:solidFill>
              </a:rPr>
            </a:br>
            <a:endParaRPr lang="en-US" sz="4400">
              <a:solidFill>
                <a:srgbClr val="FFFFFF"/>
              </a:solidFill>
            </a:endParaRPr>
          </a:p>
        </p:txBody>
      </p:sp>
      <p:pic>
        <p:nvPicPr>
          <p:cNvPr id="4" name="Imagen 3">
            <a:extLst>
              <a:ext uri="{FF2B5EF4-FFF2-40B4-BE49-F238E27FC236}">
                <a16:creationId xmlns:a16="http://schemas.microsoft.com/office/drawing/2014/main" id="{1CB9CF6A-5DDE-412E-9EB8-AF17CB0CA551}"/>
              </a:ext>
            </a:extLst>
          </p:cNvPr>
          <p:cNvPicPr>
            <a:picLocks noChangeAspect="1"/>
          </p:cNvPicPr>
          <p:nvPr/>
        </p:nvPicPr>
        <p:blipFill rotWithShape="1">
          <a:blip r:embed="rId2"/>
          <a:srcRect t="11019" r="1" b="16242"/>
          <a:stretch/>
        </p:blipFill>
        <p:spPr>
          <a:xfrm>
            <a:off x="327547" y="321733"/>
            <a:ext cx="7058306" cy="4107392"/>
          </a:xfrm>
          <a:prstGeom prst="rect">
            <a:avLst/>
          </a:prstGeom>
        </p:spPr>
      </p:pic>
      <p:sp>
        <p:nvSpPr>
          <p:cNvPr id="11" name="Rectangle 1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ítulo 2">
            <a:extLst>
              <a:ext uri="{FF2B5EF4-FFF2-40B4-BE49-F238E27FC236}">
                <a16:creationId xmlns:a16="http://schemas.microsoft.com/office/drawing/2014/main" id="{403D29C1-0EAA-430F-A865-92EDA0C79522}"/>
              </a:ext>
            </a:extLst>
          </p:cNvPr>
          <p:cNvSpPr>
            <a:spLocks noGrp="1"/>
          </p:cNvSpPr>
          <p:nvPr>
            <p:ph type="subTitle" idx="1"/>
          </p:nvPr>
        </p:nvSpPr>
        <p:spPr>
          <a:xfrm>
            <a:off x="7990091" y="321732"/>
            <a:ext cx="3424739" cy="6411543"/>
          </a:xfrm>
        </p:spPr>
        <p:txBody>
          <a:bodyPr vert="horz" lIns="91440" tIns="45720" rIns="91440" bIns="45720" rtlCol="0" anchor="ctr">
            <a:normAutofit lnSpcReduction="10000"/>
          </a:bodyPr>
          <a:lstStyle/>
          <a:p>
            <a:pPr indent="-228600" algn="l">
              <a:buFont typeface="Arial" panose="020B0604020202020204" pitchFamily="34" charset="0"/>
              <a:buChar char="•"/>
            </a:pPr>
            <a:endParaRPr lang="en-US" sz="1100" dirty="0">
              <a:solidFill>
                <a:srgbClr val="FFFFFF"/>
              </a:solidFill>
            </a:endParaRPr>
          </a:p>
          <a:p>
            <a:pPr indent="-228600" algn="l">
              <a:buFont typeface="Arial" panose="020B0604020202020204" pitchFamily="34" charset="0"/>
              <a:buChar char="•"/>
            </a:pPr>
            <a:r>
              <a:rPr lang="en-US" sz="1600" dirty="0">
                <a:solidFill>
                  <a:srgbClr val="FFFFFF"/>
                </a:solidFill>
              </a:rPr>
              <a:t>  </a:t>
            </a:r>
            <a:r>
              <a:rPr lang="en-US" sz="1600" dirty="0" err="1">
                <a:solidFill>
                  <a:srgbClr val="FFFFFF"/>
                </a:solidFill>
              </a:rPr>
              <a:t>Acceso</a:t>
            </a:r>
            <a:r>
              <a:rPr lang="en-US" sz="1600" dirty="0">
                <a:solidFill>
                  <a:srgbClr val="FFFFFF"/>
                </a:solidFill>
              </a:rPr>
              <a:t> a los </a:t>
            </a:r>
            <a:r>
              <a:rPr lang="en-US" sz="1600" dirty="0" err="1">
                <a:solidFill>
                  <a:srgbClr val="FFFFFF"/>
                </a:solidFill>
              </a:rPr>
              <a:t>datos</a:t>
            </a:r>
            <a:r>
              <a:rPr lang="en-US" sz="1600" dirty="0">
                <a:solidFill>
                  <a:srgbClr val="FFFFFF"/>
                </a:solidFill>
              </a:rPr>
              <a:t> </a:t>
            </a:r>
            <a:r>
              <a:rPr lang="en-US" sz="1600" dirty="0" err="1">
                <a:solidFill>
                  <a:srgbClr val="FFFFFF"/>
                </a:solidFill>
              </a:rPr>
              <a:t>en</a:t>
            </a:r>
            <a:r>
              <a:rPr lang="en-US" sz="1600" dirty="0">
                <a:solidFill>
                  <a:srgbClr val="FFFFFF"/>
                </a:solidFill>
              </a:rPr>
              <a:t> </a:t>
            </a:r>
            <a:r>
              <a:rPr lang="en-US" sz="1600" dirty="0" err="1">
                <a:solidFill>
                  <a:srgbClr val="FFFFFF"/>
                </a:solidFill>
              </a:rPr>
              <a:t>tablas</a:t>
            </a:r>
            <a:r>
              <a:rPr lang="en-US" sz="1600" dirty="0">
                <a:solidFill>
                  <a:srgbClr val="FFFFFF"/>
                </a:solidFill>
              </a:rPr>
              <a:t> de Oracle o MySQL.</a:t>
            </a:r>
          </a:p>
          <a:p>
            <a:pPr indent="-228600" algn="l">
              <a:buFont typeface="Arial" panose="020B0604020202020204" pitchFamily="34" charset="0"/>
              <a:buChar char="•"/>
            </a:pPr>
            <a:endParaRPr lang="en-US" sz="1600" dirty="0">
              <a:solidFill>
                <a:srgbClr val="FFFFFF"/>
              </a:solidFill>
            </a:endParaRPr>
          </a:p>
          <a:p>
            <a:pPr indent="-228600" algn="l">
              <a:buFont typeface="Arial" panose="020B0604020202020204" pitchFamily="34" charset="0"/>
              <a:buChar char="•"/>
            </a:pPr>
            <a:r>
              <a:rPr lang="en-US" sz="1600" dirty="0">
                <a:solidFill>
                  <a:srgbClr val="FFFFFF"/>
                </a:solidFill>
              </a:rPr>
              <a:t>-</a:t>
            </a:r>
            <a:r>
              <a:rPr lang="en-US" sz="1600" dirty="0" err="1">
                <a:solidFill>
                  <a:srgbClr val="FFFFFF"/>
                </a:solidFill>
              </a:rPr>
              <a:t>Copia</a:t>
            </a:r>
            <a:r>
              <a:rPr lang="en-US" sz="1600" dirty="0">
                <a:solidFill>
                  <a:srgbClr val="FFFFFF"/>
                </a:solidFill>
              </a:rPr>
              <a:t> de </a:t>
            </a:r>
            <a:r>
              <a:rPr lang="en-US" sz="1600" dirty="0" err="1">
                <a:solidFill>
                  <a:srgbClr val="FFFFFF"/>
                </a:solidFill>
              </a:rPr>
              <a:t>seguridad</a:t>
            </a:r>
            <a:r>
              <a:rPr lang="en-US" sz="1600" dirty="0">
                <a:solidFill>
                  <a:srgbClr val="FFFFFF"/>
                </a:solidFill>
              </a:rPr>
              <a:t> y </a:t>
            </a:r>
            <a:r>
              <a:rPr lang="en-US" sz="1600" dirty="0" err="1">
                <a:solidFill>
                  <a:srgbClr val="FFFFFF"/>
                </a:solidFill>
              </a:rPr>
              <a:t>protección</a:t>
            </a:r>
            <a:r>
              <a:rPr lang="en-US" sz="1600" dirty="0">
                <a:solidFill>
                  <a:srgbClr val="FFFFFF"/>
                </a:solidFill>
              </a:rPr>
              <a:t> de los </a:t>
            </a:r>
            <a:r>
              <a:rPr lang="en-US" sz="1600" dirty="0" err="1">
                <a:solidFill>
                  <a:srgbClr val="FFFFFF"/>
                </a:solidFill>
              </a:rPr>
              <a:t>datos</a:t>
            </a:r>
            <a:r>
              <a:rPr lang="en-US" sz="1600" dirty="0">
                <a:solidFill>
                  <a:srgbClr val="FFFFFF"/>
                </a:solidFill>
              </a:rPr>
              <a:t>.</a:t>
            </a:r>
          </a:p>
          <a:p>
            <a:pPr indent="-228600" algn="l">
              <a:buFont typeface="Arial" panose="020B0604020202020204" pitchFamily="34" charset="0"/>
              <a:buChar char="•"/>
            </a:pPr>
            <a:endParaRPr lang="en-US" sz="1600" dirty="0">
              <a:solidFill>
                <a:srgbClr val="FFFFFF"/>
              </a:solidFill>
            </a:endParaRPr>
          </a:p>
          <a:p>
            <a:pPr indent="-228600" algn="l">
              <a:buFont typeface="Arial" panose="020B0604020202020204" pitchFamily="34" charset="0"/>
              <a:buChar char="•"/>
            </a:pPr>
            <a:r>
              <a:rPr lang="en-US" sz="1600" dirty="0">
                <a:solidFill>
                  <a:srgbClr val="FFFFFF"/>
                </a:solidFill>
              </a:rPr>
              <a:t> </a:t>
            </a:r>
            <a:r>
              <a:rPr lang="en-US" sz="1600" dirty="0" err="1">
                <a:solidFill>
                  <a:srgbClr val="FFFFFF"/>
                </a:solidFill>
              </a:rPr>
              <a:t>Soporta</a:t>
            </a:r>
            <a:r>
              <a:rPr lang="en-US" sz="1600" dirty="0">
                <a:solidFill>
                  <a:srgbClr val="FFFFFF"/>
                </a:solidFill>
              </a:rPr>
              <a:t> XML</a:t>
            </a:r>
          </a:p>
          <a:p>
            <a:pPr indent="-228600" algn="l">
              <a:buFont typeface="Arial" panose="020B0604020202020204" pitchFamily="34" charset="0"/>
              <a:buChar char="•"/>
            </a:pPr>
            <a:endParaRPr lang="en-US" sz="1600" dirty="0">
              <a:solidFill>
                <a:srgbClr val="FFFFFF"/>
              </a:solidFill>
            </a:endParaRPr>
          </a:p>
          <a:p>
            <a:pPr indent="-228600" algn="l">
              <a:buFont typeface="Arial" panose="020B0604020202020204" pitchFamily="34" charset="0"/>
              <a:buChar char="•"/>
            </a:pPr>
            <a:r>
              <a:rPr lang="en-US" sz="1600" dirty="0">
                <a:solidFill>
                  <a:srgbClr val="FFFFFF"/>
                </a:solidFill>
              </a:rPr>
              <a:t> </a:t>
            </a:r>
            <a:r>
              <a:rPr lang="en-US" sz="1600" dirty="0" err="1">
                <a:solidFill>
                  <a:srgbClr val="FFFFFF"/>
                </a:solidFill>
              </a:rPr>
              <a:t>Soporta</a:t>
            </a:r>
            <a:r>
              <a:rPr lang="en-US" sz="1600" dirty="0">
                <a:solidFill>
                  <a:srgbClr val="FFFFFF"/>
                </a:solidFill>
              </a:rPr>
              <a:t> </a:t>
            </a:r>
            <a:r>
              <a:rPr lang="en-US" sz="1600" dirty="0" err="1">
                <a:solidFill>
                  <a:srgbClr val="FFFFFF"/>
                </a:solidFill>
              </a:rPr>
              <a:t>todo</a:t>
            </a:r>
            <a:r>
              <a:rPr lang="en-US" sz="1600" dirty="0">
                <a:solidFill>
                  <a:srgbClr val="FFFFFF"/>
                </a:solidFill>
              </a:rPr>
              <a:t> </a:t>
            </a:r>
            <a:r>
              <a:rPr lang="en-US" sz="1600" dirty="0" err="1">
                <a:solidFill>
                  <a:srgbClr val="FFFFFF"/>
                </a:solidFill>
              </a:rPr>
              <a:t>tipo</a:t>
            </a:r>
            <a:r>
              <a:rPr lang="en-US" sz="1600" dirty="0">
                <a:solidFill>
                  <a:srgbClr val="FFFFFF"/>
                </a:solidFill>
              </a:rPr>
              <a:t> de </a:t>
            </a:r>
            <a:r>
              <a:rPr lang="en-US" sz="1600" dirty="0" err="1">
                <a:solidFill>
                  <a:srgbClr val="FFFFFF"/>
                </a:solidFill>
              </a:rPr>
              <a:t>datos</a:t>
            </a:r>
            <a:r>
              <a:rPr lang="en-US" sz="1600" dirty="0">
                <a:solidFill>
                  <a:srgbClr val="FFFFFF"/>
                </a:solidFill>
              </a:rPr>
              <a:t>.</a:t>
            </a:r>
          </a:p>
          <a:p>
            <a:pPr indent="-228600" algn="l">
              <a:buFont typeface="Arial" panose="020B0604020202020204" pitchFamily="34" charset="0"/>
              <a:buChar char="•"/>
            </a:pPr>
            <a:endParaRPr lang="en-US" sz="1600" dirty="0">
              <a:solidFill>
                <a:srgbClr val="FFFFFF"/>
              </a:solidFill>
            </a:endParaRPr>
          </a:p>
          <a:p>
            <a:pPr indent="-228600" algn="l">
              <a:buFont typeface="Arial" panose="020B0604020202020204" pitchFamily="34" charset="0"/>
              <a:buChar char="•"/>
            </a:pPr>
            <a:r>
              <a:rPr lang="en-US" sz="1600" dirty="0" err="1">
                <a:solidFill>
                  <a:srgbClr val="FFFFFF"/>
                </a:solidFill>
              </a:rPr>
              <a:t>Arquitectura</a:t>
            </a:r>
            <a:r>
              <a:rPr lang="en-US" sz="1600" dirty="0">
                <a:solidFill>
                  <a:srgbClr val="FFFFFF"/>
                </a:solidFill>
              </a:rPr>
              <a:t> </a:t>
            </a:r>
            <a:r>
              <a:rPr lang="en-US" sz="1600" dirty="0" err="1">
                <a:solidFill>
                  <a:srgbClr val="FFFFFF"/>
                </a:solidFill>
              </a:rPr>
              <a:t>Orientada</a:t>
            </a:r>
            <a:r>
              <a:rPr lang="en-US" sz="1600" dirty="0">
                <a:solidFill>
                  <a:srgbClr val="FFFFFF"/>
                </a:solidFill>
              </a:rPr>
              <a:t> a </a:t>
            </a:r>
            <a:r>
              <a:rPr lang="en-US" sz="1600" dirty="0" err="1">
                <a:solidFill>
                  <a:srgbClr val="FFFFFF"/>
                </a:solidFill>
              </a:rPr>
              <a:t>Servicios</a:t>
            </a:r>
            <a:r>
              <a:rPr lang="en-US" sz="1600" dirty="0">
                <a:solidFill>
                  <a:srgbClr val="FFFFFF"/>
                </a:solidFill>
              </a:rPr>
              <a:t> - SOA: </a:t>
            </a:r>
            <a:r>
              <a:rPr lang="en-US" sz="1600" dirty="0" err="1">
                <a:solidFill>
                  <a:srgbClr val="FFFFFF"/>
                </a:solidFill>
              </a:rPr>
              <a:t>permiteconstruir</a:t>
            </a:r>
            <a:r>
              <a:rPr lang="en-US" sz="1600" dirty="0">
                <a:solidFill>
                  <a:srgbClr val="FFFFFF"/>
                </a:solidFill>
              </a:rPr>
              <a:t> un </a:t>
            </a:r>
            <a:r>
              <a:rPr lang="en-US" sz="1600" dirty="0" err="1">
                <a:solidFill>
                  <a:srgbClr val="FFFFFF"/>
                </a:solidFill>
              </a:rPr>
              <a:t>sistema</a:t>
            </a:r>
            <a:r>
              <a:rPr lang="en-US" sz="1600" dirty="0">
                <a:solidFill>
                  <a:srgbClr val="FFFFFF"/>
                </a:solidFill>
              </a:rPr>
              <a:t> </a:t>
            </a:r>
            <a:r>
              <a:rPr lang="en-US" sz="1600" dirty="0" err="1">
                <a:solidFill>
                  <a:srgbClr val="FFFFFF"/>
                </a:solidFill>
              </a:rPr>
              <a:t>informático</a:t>
            </a:r>
            <a:r>
              <a:rPr lang="en-US" sz="1600" dirty="0">
                <a:solidFill>
                  <a:srgbClr val="FFFFFF"/>
                </a:solidFill>
              </a:rPr>
              <a:t> </a:t>
            </a:r>
            <a:r>
              <a:rPr lang="en-US" sz="1600" dirty="0" err="1">
                <a:solidFill>
                  <a:srgbClr val="FFFFFF"/>
                </a:solidFill>
              </a:rPr>
              <a:t>más</a:t>
            </a:r>
            <a:r>
              <a:rPr lang="en-US" sz="1600" dirty="0">
                <a:solidFill>
                  <a:srgbClr val="FFFFFF"/>
                </a:solidFill>
              </a:rPr>
              <a:t> </a:t>
            </a:r>
            <a:r>
              <a:rPr lang="en-US" sz="1600" dirty="0" err="1">
                <a:solidFill>
                  <a:srgbClr val="FFFFFF"/>
                </a:solidFill>
              </a:rPr>
              <a:t>ágil</a:t>
            </a:r>
            <a:r>
              <a:rPr lang="en-US" sz="1600" dirty="0">
                <a:solidFill>
                  <a:srgbClr val="FFFFFF"/>
                </a:solidFill>
              </a:rPr>
              <a:t> y </a:t>
            </a:r>
            <a:r>
              <a:rPr lang="en-US" sz="1600" dirty="0" err="1">
                <a:solidFill>
                  <a:srgbClr val="FFFFFF"/>
                </a:solidFill>
              </a:rPr>
              <a:t>fácilmenteadaptable</a:t>
            </a:r>
            <a:r>
              <a:rPr lang="en-US" sz="1600" dirty="0">
                <a:solidFill>
                  <a:srgbClr val="FFFFFF"/>
                </a:solidFill>
              </a:rPr>
              <a:t> a las </a:t>
            </a:r>
            <a:r>
              <a:rPr lang="en-US" sz="1600" dirty="0" err="1">
                <a:solidFill>
                  <a:srgbClr val="FFFFFF"/>
                </a:solidFill>
              </a:rPr>
              <a:t>necesidades</a:t>
            </a:r>
            <a:r>
              <a:rPr lang="en-US" sz="1600" dirty="0">
                <a:solidFill>
                  <a:srgbClr val="FFFFFF"/>
                </a:solidFill>
              </a:rPr>
              <a:t> del </a:t>
            </a:r>
            <a:r>
              <a:rPr lang="en-US" sz="1600" dirty="0" err="1">
                <a:solidFill>
                  <a:srgbClr val="FFFFFF"/>
                </a:solidFill>
              </a:rPr>
              <a:t>cliente</a:t>
            </a:r>
            <a:r>
              <a:rPr lang="en-US" sz="1600" dirty="0">
                <a:solidFill>
                  <a:srgbClr val="FFFFFF"/>
                </a:solidFill>
              </a:rPr>
              <a:t>, </a:t>
            </a:r>
            <a:r>
              <a:rPr lang="en-US" sz="1600" dirty="0" err="1">
                <a:solidFill>
                  <a:srgbClr val="FFFFFF"/>
                </a:solidFill>
              </a:rPr>
              <a:t>reduciendo</a:t>
            </a:r>
            <a:r>
              <a:rPr lang="en-US" sz="1600" dirty="0">
                <a:solidFill>
                  <a:srgbClr val="FFFFFF"/>
                </a:solidFill>
              </a:rPr>
              <a:t> los </a:t>
            </a:r>
            <a:r>
              <a:rPr lang="en-US" sz="1600" dirty="0" err="1">
                <a:solidFill>
                  <a:srgbClr val="FFFFFF"/>
                </a:solidFill>
              </a:rPr>
              <a:t>tiempos</a:t>
            </a:r>
            <a:r>
              <a:rPr lang="en-US" sz="1600" dirty="0">
                <a:solidFill>
                  <a:srgbClr val="FFFFFF"/>
                </a:solidFill>
              </a:rPr>
              <a:t> de </a:t>
            </a:r>
            <a:r>
              <a:rPr lang="en-US" sz="1600" dirty="0" err="1">
                <a:solidFill>
                  <a:srgbClr val="FFFFFF"/>
                </a:solidFill>
              </a:rPr>
              <a:t>desarrollo</a:t>
            </a:r>
            <a:r>
              <a:rPr lang="en-US" sz="1600" dirty="0">
                <a:solidFill>
                  <a:srgbClr val="FFFFFF"/>
                </a:solidFill>
              </a:rPr>
              <a:t> y, gracias a la </a:t>
            </a:r>
            <a:r>
              <a:rPr lang="en-US" sz="1600" dirty="0" err="1">
                <a:solidFill>
                  <a:srgbClr val="FFFFFF"/>
                </a:solidFill>
              </a:rPr>
              <a:t>reutilización</a:t>
            </a:r>
            <a:r>
              <a:rPr lang="en-US" sz="1600" dirty="0">
                <a:solidFill>
                  <a:srgbClr val="FFFFFF"/>
                </a:solidFill>
              </a:rPr>
              <a:t> </a:t>
            </a:r>
            <a:r>
              <a:rPr lang="en-US" sz="1600" dirty="0" err="1">
                <a:solidFill>
                  <a:srgbClr val="FFFFFF"/>
                </a:solidFill>
              </a:rPr>
              <a:t>decomponentes</a:t>
            </a:r>
            <a:r>
              <a:rPr lang="en-US" sz="1600" dirty="0">
                <a:solidFill>
                  <a:srgbClr val="FFFFFF"/>
                </a:solidFill>
              </a:rPr>
              <a:t> </a:t>
            </a:r>
            <a:r>
              <a:rPr lang="en-US" sz="1600" dirty="0" err="1">
                <a:solidFill>
                  <a:srgbClr val="FFFFFF"/>
                </a:solidFill>
              </a:rPr>
              <a:t>existentes</a:t>
            </a:r>
            <a:r>
              <a:rPr lang="en-US" sz="1600" dirty="0">
                <a:solidFill>
                  <a:srgbClr val="FFFFFF"/>
                </a:solidFill>
              </a:rPr>
              <a:t>.</a:t>
            </a:r>
          </a:p>
          <a:p>
            <a:pPr indent="-228600" algn="l">
              <a:buFont typeface="Arial" panose="020B0604020202020204" pitchFamily="34" charset="0"/>
              <a:buChar char="•"/>
            </a:pPr>
            <a:endParaRPr lang="en-US" sz="1600" dirty="0">
              <a:solidFill>
                <a:srgbClr val="FFFFFF"/>
              </a:solidFill>
            </a:endParaRPr>
          </a:p>
          <a:p>
            <a:pPr indent="-228600" algn="l">
              <a:buFont typeface="Arial" panose="020B0604020202020204" pitchFamily="34" charset="0"/>
              <a:buChar char="•"/>
            </a:pPr>
            <a:r>
              <a:rPr lang="en-US" sz="1600" dirty="0" err="1">
                <a:solidFill>
                  <a:srgbClr val="FFFFFF"/>
                </a:solidFill>
              </a:rPr>
              <a:t>También</a:t>
            </a:r>
            <a:r>
              <a:rPr lang="en-US" sz="1600" dirty="0">
                <a:solidFill>
                  <a:srgbClr val="FFFFFF"/>
                </a:solidFill>
              </a:rPr>
              <a:t> </a:t>
            </a:r>
            <a:r>
              <a:rPr lang="en-US" sz="1600" dirty="0" err="1">
                <a:solidFill>
                  <a:srgbClr val="FFFFFF"/>
                </a:solidFill>
              </a:rPr>
              <a:t>puede</a:t>
            </a:r>
            <a:r>
              <a:rPr lang="en-US" sz="1600" dirty="0">
                <a:solidFill>
                  <a:srgbClr val="FFFFFF"/>
                </a:solidFill>
              </a:rPr>
              <a:t> </a:t>
            </a:r>
            <a:r>
              <a:rPr lang="en-US" sz="1600" dirty="0" err="1">
                <a:solidFill>
                  <a:srgbClr val="FFFFFF"/>
                </a:solidFill>
              </a:rPr>
              <a:t>ejecutarse</a:t>
            </a:r>
            <a:r>
              <a:rPr lang="en-US" sz="1600" dirty="0">
                <a:solidFill>
                  <a:srgbClr val="FFFFFF"/>
                </a:solidFill>
              </a:rPr>
              <a:t> </a:t>
            </a:r>
            <a:r>
              <a:rPr lang="en-US" sz="1600" dirty="0" err="1">
                <a:solidFill>
                  <a:srgbClr val="FFFFFF"/>
                </a:solidFill>
              </a:rPr>
              <a:t>en</a:t>
            </a:r>
            <a:r>
              <a:rPr lang="en-US" sz="1600" dirty="0">
                <a:solidFill>
                  <a:srgbClr val="FFFFFF"/>
                </a:solidFill>
              </a:rPr>
              <a:t> </a:t>
            </a:r>
            <a:r>
              <a:rPr lang="en-US" sz="1600" dirty="0" err="1">
                <a:solidFill>
                  <a:srgbClr val="FFFFFF"/>
                </a:solidFill>
              </a:rPr>
              <a:t>varias</a:t>
            </a:r>
            <a:r>
              <a:rPr lang="en-US" sz="1600" dirty="0">
                <a:solidFill>
                  <a:srgbClr val="FFFFFF"/>
                </a:solidFill>
              </a:rPr>
              <a:t> </a:t>
            </a:r>
            <a:r>
              <a:rPr lang="en-US" sz="1600" dirty="0" err="1">
                <a:solidFill>
                  <a:srgbClr val="FFFFFF"/>
                </a:solidFill>
              </a:rPr>
              <a:t>plataformas</a:t>
            </a:r>
            <a:r>
              <a:rPr lang="en-US" sz="1600" dirty="0">
                <a:solidFill>
                  <a:srgbClr val="FFFFFF"/>
                </a:solidFill>
              </a:rPr>
              <a:t> </a:t>
            </a:r>
            <a:r>
              <a:rPr lang="en-US" sz="1600" dirty="0" err="1">
                <a:solidFill>
                  <a:srgbClr val="FFFFFF"/>
                </a:solidFill>
              </a:rPr>
              <a:t>WindowsNT</a:t>
            </a:r>
            <a:r>
              <a:rPr lang="en-US" sz="1600" dirty="0">
                <a:solidFill>
                  <a:srgbClr val="FFFFFF"/>
                </a:solidFill>
              </a:rPr>
              <a:t> (R), Sun Solaris, HP-UX, AIX(R), OS/400 y OS/2(R).</a:t>
            </a:r>
          </a:p>
          <a:p>
            <a:pPr algn="l"/>
            <a:endParaRPr lang="en-US" sz="1100" dirty="0">
              <a:solidFill>
                <a:srgbClr val="FFFFFF"/>
              </a:solidFill>
            </a:endParaRPr>
          </a:p>
        </p:txBody>
      </p:sp>
    </p:spTree>
    <p:extLst>
      <p:ext uri="{BB962C8B-B14F-4D97-AF65-F5344CB8AC3E}">
        <p14:creationId xmlns:p14="http://schemas.microsoft.com/office/powerpoint/2010/main" val="2455731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7F4D41">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274D32-C824-48F2-8F8B-7714FDE798AA}"/>
              </a:ext>
            </a:extLst>
          </p:cNvPr>
          <p:cNvSpPr>
            <a:spLocks noGrp="1"/>
          </p:cNvSpPr>
          <p:nvPr>
            <p:ph type="ctrTitle"/>
          </p:nvPr>
        </p:nvSpPr>
        <p:spPr>
          <a:xfrm>
            <a:off x="524256" y="4767072"/>
            <a:ext cx="6594189" cy="1625210"/>
          </a:xfrm>
        </p:spPr>
        <p:txBody>
          <a:bodyPr vert="horz" lIns="91440" tIns="45720" rIns="91440" bIns="45720" rtlCol="0" anchor="ctr">
            <a:normAutofit/>
          </a:bodyPr>
          <a:lstStyle/>
          <a:p>
            <a:pPr algn="r"/>
            <a:r>
              <a:rPr lang="en-US" sz="4400" b="1">
                <a:solidFill>
                  <a:srgbClr val="FFFFFF"/>
                </a:solidFill>
              </a:rPr>
              <a:t>DESVENTAJAS</a:t>
            </a:r>
          </a:p>
        </p:txBody>
      </p:sp>
      <p:pic>
        <p:nvPicPr>
          <p:cNvPr id="4" name="Imagen 3">
            <a:extLst>
              <a:ext uri="{FF2B5EF4-FFF2-40B4-BE49-F238E27FC236}">
                <a16:creationId xmlns:a16="http://schemas.microsoft.com/office/drawing/2014/main" id="{0DBD4795-269A-490F-B495-14E6D362DE56}"/>
              </a:ext>
            </a:extLst>
          </p:cNvPr>
          <p:cNvPicPr>
            <a:picLocks noChangeAspect="1"/>
          </p:cNvPicPr>
          <p:nvPr/>
        </p:nvPicPr>
        <p:blipFill rotWithShape="1">
          <a:blip r:embed="rId2"/>
          <a:srcRect t="10382" r="1" b="2112"/>
          <a:stretch/>
        </p:blipFill>
        <p:spPr>
          <a:xfrm>
            <a:off x="327547" y="321733"/>
            <a:ext cx="7058306" cy="4107392"/>
          </a:xfrm>
          <a:prstGeom prst="rect">
            <a:avLst/>
          </a:prstGeom>
        </p:spPr>
      </p:pic>
      <p:sp>
        <p:nvSpPr>
          <p:cNvPr id="11" name="Rectangle 1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ítulo 2">
            <a:extLst>
              <a:ext uri="{FF2B5EF4-FFF2-40B4-BE49-F238E27FC236}">
                <a16:creationId xmlns:a16="http://schemas.microsoft.com/office/drawing/2014/main" id="{26122E0D-CBBC-40B4-ACBC-3CF567E561C9}"/>
              </a:ext>
            </a:extLst>
          </p:cNvPr>
          <p:cNvSpPr>
            <a:spLocks noGrp="1"/>
          </p:cNvSpPr>
          <p:nvPr>
            <p:ph type="subTitle" idx="1"/>
          </p:nvPr>
        </p:nvSpPr>
        <p:spPr>
          <a:xfrm>
            <a:off x="8029319" y="917725"/>
            <a:ext cx="3424739" cy="4852362"/>
          </a:xfrm>
        </p:spPr>
        <p:txBody>
          <a:bodyPr vert="horz" lIns="91440" tIns="45720" rIns="91440" bIns="45720" rtlCol="0" anchor="ctr">
            <a:normAutofit/>
          </a:bodyPr>
          <a:lstStyle/>
          <a:p>
            <a:pPr indent="-228600" algn="l">
              <a:buFont typeface="Arial" panose="020B0604020202020204" pitchFamily="34" charset="0"/>
              <a:buChar char="•"/>
            </a:pPr>
            <a:endParaRPr lang="en-US" sz="1600" dirty="0">
              <a:solidFill>
                <a:srgbClr val="FFFFFF"/>
              </a:solidFill>
            </a:endParaRPr>
          </a:p>
          <a:p>
            <a:pPr indent="-228600" algn="l">
              <a:buFont typeface="Arial" panose="020B0604020202020204" pitchFamily="34" charset="0"/>
              <a:buChar char="•"/>
            </a:pPr>
            <a:endParaRPr lang="en-US" sz="1600" dirty="0">
              <a:solidFill>
                <a:srgbClr val="FFFFFF"/>
              </a:solidFill>
            </a:endParaRPr>
          </a:p>
          <a:p>
            <a:pPr indent="-228600" algn="l">
              <a:buFont typeface="Arial" panose="020B0604020202020204" pitchFamily="34" charset="0"/>
              <a:buChar char="•"/>
            </a:pPr>
            <a:r>
              <a:rPr lang="en-US" sz="1600" dirty="0">
                <a:solidFill>
                  <a:srgbClr val="FFFFFF"/>
                </a:solidFill>
              </a:rPr>
              <a:t>- </a:t>
            </a:r>
            <a:r>
              <a:rPr lang="en-US" sz="1600" dirty="0" err="1">
                <a:solidFill>
                  <a:srgbClr val="FFFFFF"/>
                </a:solidFill>
              </a:rPr>
              <a:t>Precio</a:t>
            </a:r>
            <a:r>
              <a:rPr lang="en-US" sz="1600" dirty="0">
                <a:solidFill>
                  <a:srgbClr val="FFFFFF"/>
                </a:solidFill>
              </a:rPr>
              <a:t> </a:t>
            </a:r>
            <a:r>
              <a:rPr lang="en-US" sz="1600" dirty="0" err="1">
                <a:solidFill>
                  <a:srgbClr val="FFFFFF"/>
                </a:solidFill>
              </a:rPr>
              <a:t>calidad</a:t>
            </a:r>
            <a:r>
              <a:rPr lang="en-US" sz="1600" dirty="0">
                <a:solidFill>
                  <a:srgbClr val="FFFFFF"/>
                </a:solidFill>
              </a:rPr>
              <a:t>: El </a:t>
            </a:r>
            <a:r>
              <a:rPr lang="en-US" sz="1600" dirty="0" err="1">
                <a:solidFill>
                  <a:srgbClr val="FFFFFF"/>
                </a:solidFill>
              </a:rPr>
              <a:t>precio</a:t>
            </a:r>
            <a:r>
              <a:rPr lang="en-US" sz="1600" dirty="0">
                <a:solidFill>
                  <a:srgbClr val="FFFFFF"/>
                </a:solidFill>
              </a:rPr>
              <a:t> DB2 </a:t>
            </a:r>
            <a:r>
              <a:rPr lang="en-US" sz="1600" dirty="0" err="1">
                <a:solidFill>
                  <a:srgbClr val="FFFFFF"/>
                </a:solidFill>
              </a:rPr>
              <a:t>arranca</a:t>
            </a:r>
            <a:r>
              <a:rPr lang="en-US" sz="1600" dirty="0">
                <a:solidFill>
                  <a:srgbClr val="FFFFFF"/>
                </a:solidFill>
              </a:rPr>
              <a:t> </a:t>
            </a:r>
            <a:r>
              <a:rPr lang="en-US" sz="1600" dirty="0" err="1">
                <a:solidFill>
                  <a:srgbClr val="FFFFFF"/>
                </a:solidFill>
              </a:rPr>
              <a:t>en</a:t>
            </a:r>
            <a:r>
              <a:rPr lang="en-US" sz="1600" dirty="0">
                <a:solidFill>
                  <a:srgbClr val="FFFFFF"/>
                </a:solidFill>
              </a:rPr>
              <a:t> 7.500 € </a:t>
            </a:r>
            <a:r>
              <a:rPr lang="en-US" sz="1600" dirty="0" err="1">
                <a:solidFill>
                  <a:srgbClr val="FFFFFF"/>
                </a:solidFill>
              </a:rPr>
              <a:t>porprocesador</a:t>
            </a:r>
            <a:r>
              <a:rPr lang="en-US" sz="1600" dirty="0">
                <a:solidFill>
                  <a:srgbClr val="FFFFFF"/>
                </a:solidFill>
              </a:rPr>
              <a:t>.</a:t>
            </a:r>
          </a:p>
          <a:p>
            <a:pPr indent="-228600" algn="l">
              <a:buFont typeface="Arial" panose="020B0604020202020204" pitchFamily="34" charset="0"/>
              <a:buChar char="•"/>
            </a:pPr>
            <a:endParaRPr lang="en-US" sz="1600" dirty="0">
              <a:solidFill>
                <a:srgbClr val="FFFFFF"/>
              </a:solidFill>
            </a:endParaRPr>
          </a:p>
          <a:p>
            <a:pPr indent="-228600" algn="l">
              <a:buFont typeface="Arial" panose="020B0604020202020204" pitchFamily="34" charset="0"/>
              <a:buChar char="•"/>
            </a:pPr>
            <a:r>
              <a:rPr lang="en-US" sz="1600" dirty="0">
                <a:solidFill>
                  <a:srgbClr val="FFFFFF"/>
                </a:solidFill>
              </a:rPr>
              <a:t>- </a:t>
            </a:r>
            <a:r>
              <a:rPr lang="en-US" sz="1600" dirty="0" err="1">
                <a:solidFill>
                  <a:srgbClr val="FFFFFF"/>
                </a:solidFill>
              </a:rPr>
              <a:t>Lentitud</a:t>
            </a:r>
            <a:r>
              <a:rPr lang="en-US" sz="1600" dirty="0">
                <a:solidFill>
                  <a:srgbClr val="FFFFFF"/>
                </a:solidFill>
              </a:rPr>
              <a:t> </a:t>
            </a:r>
            <a:r>
              <a:rPr lang="en-US" sz="1600" dirty="0" err="1">
                <a:solidFill>
                  <a:srgbClr val="FFFFFF"/>
                </a:solidFill>
              </a:rPr>
              <a:t>crear</a:t>
            </a:r>
            <a:r>
              <a:rPr lang="en-US" sz="1600" dirty="0">
                <a:solidFill>
                  <a:srgbClr val="FFFFFF"/>
                </a:solidFill>
              </a:rPr>
              <a:t> y </a:t>
            </a:r>
            <a:r>
              <a:rPr lang="en-US" sz="1600" dirty="0" err="1">
                <a:solidFill>
                  <a:srgbClr val="FFFFFF"/>
                </a:solidFill>
              </a:rPr>
              <a:t>ejecutar</a:t>
            </a:r>
            <a:r>
              <a:rPr lang="en-US" sz="1600" dirty="0">
                <a:solidFill>
                  <a:srgbClr val="FFFFFF"/>
                </a:solidFill>
              </a:rPr>
              <a:t> </a:t>
            </a:r>
            <a:r>
              <a:rPr lang="en-US" sz="1600" dirty="0" err="1">
                <a:solidFill>
                  <a:srgbClr val="FFFFFF"/>
                </a:solidFill>
              </a:rPr>
              <a:t>consultas</a:t>
            </a:r>
            <a:r>
              <a:rPr lang="en-US" sz="1600" dirty="0">
                <a:solidFill>
                  <a:srgbClr val="FFFFFF"/>
                </a:solidFill>
              </a:rPr>
              <a:t>.</a:t>
            </a:r>
          </a:p>
          <a:p>
            <a:pPr indent="-228600" algn="l">
              <a:buFont typeface="Arial" panose="020B0604020202020204" pitchFamily="34" charset="0"/>
              <a:buChar char="•"/>
            </a:pPr>
            <a:endParaRPr lang="en-US" sz="1600" dirty="0">
              <a:solidFill>
                <a:srgbClr val="FFFFFF"/>
              </a:solidFill>
            </a:endParaRPr>
          </a:p>
          <a:p>
            <a:pPr indent="-228600" algn="l">
              <a:buFont typeface="Arial" panose="020B0604020202020204" pitchFamily="34" charset="0"/>
              <a:buChar char="•"/>
            </a:pPr>
            <a:r>
              <a:rPr lang="en-US" sz="1600" dirty="0">
                <a:solidFill>
                  <a:srgbClr val="FFFFFF"/>
                </a:solidFill>
              </a:rPr>
              <a:t>- </a:t>
            </a:r>
            <a:r>
              <a:rPr lang="en-US" sz="1600" dirty="0" err="1">
                <a:solidFill>
                  <a:srgbClr val="FFFFFF"/>
                </a:solidFill>
              </a:rPr>
              <a:t>Influye</a:t>
            </a:r>
            <a:r>
              <a:rPr lang="en-US" sz="1600" dirty="0">
                <a:solidFill>
                  <a:srgbClr val="FFFFFF"/>
                </a:solidFill>
              </a:rPr>
              <a:t> </a:t>
            </a:r>
            <a:r>
              <a:rPr lang="en-US" sz="1600" dirty="0" err="1">
                <a:solidFill>
                  <a:srgbClr val="FFFFFF"/>
                </a:solidFill>
              </a:rPr>
              <a:t>en</a:t>
            </a:r>
            <a:r>
              <a:rPr lang="en-US" sz="1600" dirty="0">
                <a:solidFill>
                  <a:srgbClr val="FFFFFF"/>
                </a:solidFill>
              </a:rPr>
              <a:t> la </a:t>
            </a:r>
            <a:r>
              <a:rPr lang="en-US" sz="1600" dirty="0" err="1">
                <a:solidFill>
                  <a:srgbClr val="FFFFFF"/>
                </a:solidFill>
              </a:rPr>
              <a:t>elección</a:t>
            </a:r>
            <a:r>
              <a:rPr lang="en-US" sz="1600" dirty="0">
                <a:solidFill>
                  <a:srgbClr val="FFFFFF"/>
                </a:solidFill>
              </a:rPr>
              <a:t> el hardware </a:t>
            </a:r>
            <a:r>
              <a:rPr lang="en-US" sz="1600" dirty="0" err="1">
                <a:solidFill>
                  <a:srgbClr val="FFFFFF"/>
                </a:solidFill>
              </a:rPr>
              <a:t>utilizado</a:t>
            </a:r>
            <a:r>
              <a:rPr lang="en-US" sz="1600" dirty="0">
                <a:solidFill>
                  <a:srgbClr val="FFFFFF"/>
                </a:solidFill>
              </a:rPr>
              <a:t>.</a:t>
            </a:r>
          </a:p>
          <a:p>
            <a:pPr indent="-228600" algn="l">
              <a:buFont typeface="Arial" panose="020B0604020202020204" pitchFamily="34" charset="0"/>
              <a:buChar char="•"/>
            </a:pPr>
            <a:endParaRPr lang="en-US" sz="1600" dirty="0">
              <a:solidFill>
                <a:srgbClr val="FFFFFF"/>
              </a:solidFill>
            </a:endParaRPr>
          </a:p>
          <a:p>
            <a:pPr indent="-228600" algn="l">
              <a:buFont typeface="Arial" panose="020B0604020202020204" pitchFamily="34" charset="0"/>
              <a:buChar char="•"/>
            </a:pPr>
            <a:r>
              <a:rPr lang="en-US" sz="1600" dirty="0">
                <a:solidFill>
                  <a:srgbClr val="FFFFFF"/>
                </a:solidFill>
              </a:rPr>
              <a:t>- </a:t>
            </a:r>
            <a:r>
              <a:rPr lang="en-US" sz="1600" dirty="0" err="1">
                <a:solidFill>
                  <a:srgbClr val="FFFFFF"/>
                </a:solidFill>
              </a:rPr>
              <a:t>En</a:t>
            </a:r>
            <a:r>
              <a:rPr lang="en-US" sz="1600" dirty="0">
                <a:solidFill>
                  <a:srgbClr val="FFFFFF"/>
                </a:solidFill>
              </a:rPr>
              <a:t> </a:t>
            </a:r>
            <a:r>
              <a:rPr lang="en-US" sz="1600" dirty="0" err="1">
                <a:solidFill>
                  <a:srgbClr val="FFFFFF"/>
                </a:solidFill>
              </a:rPr>
              <a:t>sistemas</a:t>
            </a:r>
            <a:r>
              <a:rPr lang="en-US" sz="1600" dirty="0">
                <a:solidFill>
                  <a:srgbClr val="FFFFFF"/>
                </a:solidFill>
              </a:rPr>
              <a:t> </a:t>
            </a:r>
            <a:r>
              <a:rPr lang="en-US" sz="1600" dirty="0" err="1">
                <a:solidFill>
                  <a:srgbClr val="FFFFFF"/>
                </a:solidFill>
              </a:rPr>
              <a:t>grandes</a:t>
            </a:r>
            <a:r>
              <a:rPr lang="en-US" sz="1600" dirty="0">
                <a:solidFill>
                  <a:srgbClr val="FFFFFF"/>
                </a:solidFill>
              </a:rPr>
              <a:t> la base </a:t>
            </a:r>
            <a:r>
              <a:rPr lang="en-US" sz="1600" dirty="0" err="1">
                <a:solidFill>
                  <a:srgbClr val="FFFFFF"/>
                </a:solidFill>
              </a:rPr>
              <a:t>más</a:t>
            </a:r>
            <a:r>
              <a:rPr lang="en-US" sz="1600" dirty="0">
                <a:solidFill>
                  <a:srgbClr val="FFFFFF"/>
                </a:solidFill>
              </a:rPr>
              <a:t> </a:t>
            </a:r>
            <a:r>
              <a:rPr lang="en-US" sz="1600" dirty="0" err="1">
                <a:solidFill>
                  <a:srgbClr val="FFFFFF"/>
                </a:solidFill>
              </a:rPr>
              <a:t>usada</a:t>
            </a:r>
            <a:r>
              <a:rPr lang="en-US" sz="1600" dirty="0">
                <a:solidFill>
                  <a:srgbClr val="FFFFFF"/>
                </a:solidFill>
              </a:rPr>
              <a:t> es DB2 </a:t>
            </a:r>
            <a:r>
              <a:rPr lang="en-US" sz="1600" dirty="0" err="1">
                <a:solidFill>
                  <a:srgbClr val="FFFFFF"/>
                </a:solidFill>
              </a:rPr>
              <a:t>ya</a:t>
            </a:r>
            <a:r>
              <a:rPr lang="en-US" sz="1600" dirty="0">
                <a:solidFill>
                  <a:srgbClr val="FFFFFF"/>
                </a:solidFill>
              </a:rPr>
              <a:t> que </a:t>
            </a:r>
            <a:r>
              <a:rPr lang="en-US" sz="1600" dirty="0" err="1">
                <a:solidFill>
                  <a:srgbClr val="FFFFFF"/>
                </a:solidFill>
              </a:rPr>
              <a:t>correen</a:t>
            </a:r>
            <a:r>
              <a:rPr lang="en-US" sz="1600" dirty="0">
                <a:solidFill>
                  <a:srgbClr val="FFFFFF"/>
                </a:solidFill>
              </a:rPr>
              <a:t> </a:t>
            </a:r>
            <a:r>
              <a:rPr lang="en-US" sz="1600" dirty="0" err="1">
                <a:solidFill>
                  <a:srgbClr val="FFFFFF"/>
                </a:solidFill>
              </a:rPr>
              <a:t>diferentes</a:t>
            </a:r>
            <a:r>
              <a:rPr lang="en-US" sz="1600" dirty="0">
                <a:solidFill>
                  <a:srgbClr val="FFFFFF"/>
                </a:solidFill>
              </a:rPr>
              <a:t> </a:t>
            </a:r>
            <a:r>
              <a:rPr lang="en-US" sz="1600" dirty="0" err="1">
                <a:solidFill>
                  <a:srgbClr val="FFFFFF"/>
                </a:solidFill>
              </a:rPr>
              <a:t>plataformas</a:t>
            </a:r>
            <a:r>
              <a:rPr lang="en-US" sz="1600" dirty="0">
                <a:solidFill>
                  <a:srgbClr val="FFFFFF"/>
                </a:solidFill>
              </a:rPr>
              <a:t> </a:t>
            </a:r>
            <a:r>
              <a:rPr lang="en-US" sz="1600" dirty="0" err="1">
                <a:solidFill>
                  <a:srgbClr val="FFFFFF"/>
                </a:solidFill>
              </a:rPr>
              <a:t>operativas</a:t>
            </a:r>
            <a:r>
              <a:rPr lang="en-US" sz="1600" dirty="0">
                <a:solidFill>
                  <a:srgbClr val="FFFFFF"/>
                </a:solidFill>
              </a:rPr>
              <a:t>, </a:t>
            </a:r>
            <a:r>
              <a:rPr lang="en-US" sz="1600" dirty="0" err="1">
                <a:solidFill>
                  <a:srgbClr val="FFFFFF"/>
                </a:solidFill>
              </a:rPr>
              <a:t>pero</a:t>
            </a:r>
            <a:r>
              <a:rPr lang="en-US" sz="1600" dirty="0">
                <a:solidFill>
                  <a:srgbClr val="FFFFFF"/>
                </a:solidFill>
              </a:rPr>
              <a:t> </a:t>
            </a:r>
            <a:r>
              <a:rPr lang="en-US" sz="1600" dirty="0" err="1">
                <a:solidFill>
                  <a:srgbClr val="FFFFFF"/>
                </a:solidFill>
              </a:rPr>
              <a:t>en</a:t>
            </a:r>
            <a:r>
              <a:rPr lang="en-US" sz="1600" dirty="0">
                <a:solidFill>
                  <a:srgbClr val="FFFFFF"/>
                </a:solidFill>
              </a:rPr>
              <a:t> </a:t>
            </a:r>
            <a:r>
              <a:rPr lang="en-US" sz="1600" dirty="0" err="1">
                <a:solidFill>
                  <a:srgbClr val="FFFFFF"/>
                </a:solidFill>
              </a:rPr>
              <a:t>realidad</a:t>
            </a:r>
            <a:r>
              <a:rPr lang="en-US" sz="1600" dirty="0">
                <a:solidFill>
                  <a:srgbClr val="FFFFFF"/>
                </a:solidFill>
              </a:rPr>
              <a:t>, </a:t>
            </a:r>
            <a:r>
              <a:rPr lang="en-US" sz="1600" dirty="0" err="1">
                <a:solidFill>
                  <a:srgbClr val="FFFFFF"/>
                </a:solidFill>
              </a:rPr>
              <a:t>en</a:t>
            </a:r>
            <a:r>
              <a:rPr lang="en-US" sz="1600" dirty="0">
                <a:solidFill>
                  <a:srgbClr val="FFFFFF"/>
                </a:solidFill>
              </a:rPr>
              <a:t> </a:t>
            </a:r>
            <a:r>
              <a:rPr lang="en-US" sz="1600" dirty="0" err="1">
                <a:solidFill>
                  <a:srgbClr val="FFFFFF"/>
                </a:solidFill>
              </a:rPr>
              <a:t>lamayoría</a:t>
            </a:r>
            <a:r>
              <a:rPr lang="en-US" sz="1600" dirty="0">
                <a:solidFill>
                  <a:srgbClr val="FFFFFF"/>
                </a:solidFill>
              </a:rPr>
              <a:t> de los </a:t>
            </a:r>
            <a:r>
              <a:rPr lang="en-US" sz="1600" dirty="0" err="1">
                <a:solidFill>
                  <a:srgbClr val="FFFFFF"/>
                </a:solidFill>
              </a:rPr>
              <a:t>casos</a:t>
            </a:r>
            <a:r>
              <a:rPr lang="en-US" sz="1600" dirty="0">
                <a:solidFill>
                  <a:srgbClr val="FFFFFF"/>
                </a:solidFill>
              </a:rPr>
              <a:t> la </a:t>
            </a:r>
            <a:r>
              <a:rPr lang="en-US" sz="1600" dirty="0" err="1">
                <a:solidFill>
                  <a:srgbClr val="FFFFFF"/>
                </a:solidFill>
              </a:rPr>
              <a:t>decisión</a:t>
            </a:r>
            <a:r>
              <a:rPr lang="en-US" sz="1600" dirty="0">
                <a:solidFill>
                  <a:srgbClr val="FFFFFF"/>
                </a:solidFill>
              </a:rPr>
              <a:t> para </a:t>
            </a:r>
            <a:r>
              <a:rPr lang="en-US" sz="1600" dirty="0" err="1">
                <a:solidFill>
                  <a:srgbClr val="FFFFFF"/>
                </a:solidFill>
              </a:rPr>
              <a:t>optar</a:t>
            </a:r>
            <a:r>
              <a:rPr lang="en-US" sz="1600" dirty="0">
                <a:solidFill>
                  <a:srgbClr val="FFFFFF"/>
                </a:solidFill>
              </a:rPr>
              <a:t> por un software </a:t>
            </a:r>
            <a:r>
              <a:rPr lang="en-US" sz="1600" dirty="0" err="1">
                <a:solidFill>
                  <a:srgbClr val="FFFFFF"/>
                </a:solidFill>
              </a:rPr>
              <a:t>deestas</a:t>
            </a:r>
            <a:r>
              <a:rPr lang="en-US" sz="1600" dirty="0">
                <a:solidFill>
                  <a:srgbClr val="FFFFFF"/>
                </a:solidFill>
              </a:rPr>
              <a:t> </a:t>
            </a:r>
            <a:r>
              <a:rPr lang="en-US" sz="1600" dirty="0" err="1">
                <a:solidFill>
                  <a:srgbClr val="FFFFFF"/>
                </a:solidFill>
              </a:rPr>
              <a:t>características</a:t>
            </a:r>
            <a:r>
              <a:rPr lang="en-US" sz="1600" dirty="0">
                <a:solidFill>
                  <a:srgbClr val="FFFFFF"/>
                </a:solidFill>
              </a:rPr>
              <a:t> es </a:t>
            </a:r>
            <a:r>
              <a:rPr lang="en-US" sz="1600" dirty="0" err="1">
                <a:solidFill>
                  <a:srgbClr val="FFFFFF"/>
                </a:solidFill>
              </a:rPr>
              <a:t>corporativa</a:t>
            </a:r>
            <a:endParaRPr lang="en-US" sz="1600" dirty="0">
              <a:solidFill>
                <a:srgbClr val="FFFFFF"/>
              </a:solidFill>
            </a:endParaRPr>
          </a:p>
          <a:p>
            <a:pPr indent="-228600" algn="l">
              <a:buFont typeface="Arial" panose="020B0604020202020204" pitchFamily="34" charset="0"/>
              <a:buChar char="•"/>
            </a:pPr>
            <a:endParaRPr lang="en-US" sz="1600" dirty="0">
              <a:solidFill>
                <a:srgbClr val="FFFFFF"/>
              </a:solidFill>
            </a:endParaRPr>
          </a:p>
        </p:txBody>
      </p:sp>
    </p:spTree>
    <p:extLst>
      <p:ext uri="{BB962C8B-B14F-4D97-AF65-F5344CB8AC3E}">
        <p14:creationId xmlns:p14="http://schemas.microsoft.com/office/powerpoint/2010/main" val="3403989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F16155A2-0F7C-4029-8A63-07074EC29B6B}"/>
              </a:ext>
            </a:extLst>
          </p:cNvPr>
          <p:cNvPicPr>
            <a:picLocks noChangeAspect="1"/>
          </p:cNvPicPr>
          <p:nvPr/>
        </p:nvPicPr>
        <p:blipFill rotWithShape="1">
          <a:blip r:embed="rId2"/>
          <a:srcRect t="25297" r="9089" b="2780"/>
          <a:stretch/>
        </p:blipFill>
        <p:spPr>
          <a:xfrm>
            <a:off x="3523488" y="10"/>
            <a:ext cx="8668512" cy="6857990"/>
          </a:xfrm>
          <a:prstGeom prst="rect">
            <a:avLst/>
          </a:prstGeom>
        </p:spPr>
      </p:pic>
      <p:sp>
        <p:nvSpPr>
          <p:cNvPr id="18"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CC0ECD83-94EA-4B35-9125-6D321E3843D2}"/>
              </a:ext>
            </a:extLst>
          </p:cNvPr>
          <p:cNvSpPr>
            <a:spLocks noGrp="1"/>
          </p:cNvSpPr>
          <p:nvPr>
            <p:ph type="ctrTitle"/>
          </p:nvPr>
        </p:nvSpPr>
        <p:spPr>
          <a:xfrm>
            <a:off x="833073" y="893532"/>
            <a:ext cx="4023360" cy="669861"/>
          </a:xfrm>
        </p:spPr>
        <p:txBody>
          <a:bodyPr anchor="b">
            <a:normAutofit fontScale="90000"/>
          </a:bodyPr>
          <a:lstStyle/>
          <a:p>
            <a:pPr algn="l"/>
            <a:r>
              <a:rPr lang="es-ES" sz="4800" b="1" u="sng" dirty="0">
                <a:latin typeface="Cambria" panose="02040503050406030204" pitchFamily="18" charset="0"/>
                <a:ea typeface="Cambria" panose="02040503050406030204" pitchFamily="18" charset="0"/>
              </a:rPr>
              <a:t>Conectividad</a:t>
            </a:r>
            <a:endParaRPr lang="es-ES" sz="4800" u="sng" dirty="0">
              <a:latin typeface="Cambria" panose="02040503050406030204" pitchFamily="18" charset="0"/>
              <a:ea typeface="Cambria" panose="02040503050406030204" pitchFamily="18" charset="0"/>
            </a:endParaRPr>
          </a:p>
        </p:txBody>
      </p:sp>
      <p:sp>
        <p:nvSpPr>
          <p:cNvPr id="3" name="Subtítulo 2">
            <a:extLst>
              <a:ext uri="{FF2B5EF4-FFF2-40B4-BE49-F238E27FC236}">
                <a16:creationId xmlns:a16="http://schemas.microsoft.com/office/drawing/2014/main" id="{F0E9706B-095D-4E3A-9492-C4DAD0AD6604}"/>
              </a:ext>
            </a:extLst>
          </p:cNvPr>
          <p:cNvSpPr>
            <a:spLocks noGrp="1"/>
          </p:cNvSpPr>
          <p:nvPr>
            <p:ph type="subTitle" idx="1"/>
          </p:nvPr>
        </p:nvSpPr>
        <p:spPr>
          <a:xfrm>
            <a:off x="610761" y="2046218"/>
            <a:ext cx="4023359" cy="2398758"/>
          </a:xfrm>
        </p:spPr>
        <p:txBody>
          <a:bodyPr>
            <a:normAutofit fontScale="25000" lnSpcReduction="20000"/>
          </a:bodyPr>
          <a:lstStyle/>
          <a:p>
            <a:pPr algn="just"/>
            <a:r>
              <a:rPr lang="es-ES" sz="9600" dirty="0"/>
              <a:t>Las herramientas de conectividad permiten acceder a los datos más allá de donde ellos se encuentren. El slogan 'cualquier cliente, a cualquier servidor, en cualquier red' está completamente sustentado por la funcionalidad que sus herramientas ofrecen.</a:t>
            </a:r>
            <a:endParaRPr lang="es-ES" sz="9600" b="0" dirty="0">
              <a:effectLst/>
            </a:endParaRPr>
          </a:p>
          <a:p>
            <a:pPr algn="l"/>
            <a:br>
              <a:rPr lang="es-ES" sz="1100" dirty="0"/>
            </a:br>
            <a:endParaRPr lang="es-ES" sz="1100" dirty="0"/>
          </a:p>
        </p:txBody>
      </p:sp>
      <p:sp>
        <p:nvSpPr>
          <p:cNvPr id="19"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20674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F18414D-1626-4996-AACB-23D3DE45B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ítulo 1">
            <a:extLst>
              <a:ext uri="{FF2B5EF4-FFF2-40B4-BE49-F238E27FC236}">
                <a16:creationId xmlns:a16="http://schemas.microsoft.com/office/drawing/2014/main" id="{29732699-C4D5-4B18-BAA4-7B246343B25B}"/>
              </a:ext>
            </a:extLst>
          </p:cNvPr>
          <p:cNvSpPr>
            <a:spLocks noGrp="1"/>
          </p:cNvSpPr>
          <p:nvPr>
            <p:ph type="ctrTitle"/>
          </p:nvPr>
        </p:nvSpPr>
        <p:spPr>
          <a:xfrm>
            <a:off x="1929283" y="707132"/>
            <a:ext cx="8462946" cy="2387600"/>
          </a:xfrm>
        </p:spPr>
        <p:txBody>
          <a:bodyPr>
            <a:normAutofit/>
          </a:bodyPr>
          <a:lstStyle/>
          <a:p>
            <a:pPr algn="l"/>
            <a:r>
              <a:rPr lang="es-ES" sz="4100" b="1" dirty="0">
                <a:solidFill>
                  <a:schemeClr val="bg1"/>
                </a:solidFill>
              </a:rPr>
              <a:t>Cómo compara DB2 valores de diferentes tipos de datos</a:t>
            </a:r>
            <a:br>
              <a:rPr lang="es-ES" sz="4100" b="1" dirty="0">
                <a:solidFill>
                  <a:schemeClr val="bg1"/>
                </a:solidFill>
              </a:rPr>
            </a:br>
            <a:endParaRPr lang="es-ES" sz="4100" dirty="0">
              <a:solidFill>
                <a:schemeClr val="bg1"/>
              </a:solidFill>
            </a:endParaRPr>
          </a:p>
        </p:txBody>
      </p:sp>
      <p:sp>
        <p:nvSpPr>
          <p:cNvPr id="3" name="Subtítulo 2">
            <a:extLst>
              <a:ext uri="{FF2B5EF4-FFF2-40B4-BE49-F238E27FC236}">
                <a16:creationId xmlns:a16="http://schemas.microsoft.com/office/drawing/2014/main" id="{930875D7-F3A4-4A64-ABF6-223DBFF72739}"/>
              </a:ext>
            </a:extLst>
          </p:cNvPr>
          <p:cNvSpPr>
            <a:spLocks noGrp="1"/>
          </p:cNvSpPr>
          <p:nvPr>
            <p:ph type="subTitle" idx="1"/>
          </p:nvPr>
        </p:nvSpPr>
        <p:spPr>
          <a:xfrm>
            <a:off x="2263112" y="3818189"/>
            <a:ext cx="8129117" cy="2201159"/>
          </a:xfrm>
        </p:spPr>
        <p:txBody>
          <a:bodyPr>
            <a:normAutofit/>
          </a:bodyPr>
          <a:lstStyle/>
          <a:p>
            <a:pPr algn="just" fontAlgn="base"/>
            <a:r>
              <a:rPr lang="es-ES" dirty="0">
                <a:solidFill>
                  <a:schemeClr val="bg1"/>
                </a:solidFill>
              </a:rPr>
              <a:t>DB2 compara valores de tipos y longitudes diferentes. Se produce una comparación cuando ambos valores son numéricos, ambos valores son series de caracteres o ambos valores son series gráficas. También entre fecha y hora.</a:t>
            </a:r>
          </a:p>
        </p:txBody>
      </p:sp>
      <p:sp>
        <p:nvSpPr>
          <p:cNvPr id="22" name="Rectangle 9">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11">
            <a:extLst>
              <a:ext uri="{FF2B5EF4-FFF2-40B4-BE49-F238E27FC236}">
                <a16:creationId xmlns:a16="http://schemas.microsoft.com/office/drawing/2014/main" id="{07A9243D-8FC3-4B36-874B-55906B03F48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929284" y="3209925"/>
            <a:ext cx="1026271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1134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1EFE57B2-4370-4B29-90B3-65FDF95710F7}"/>
              </a:ext>
            </a:extLst>
          </p:cNvPr>
          <p:cNvPicPr>
            <a:picLocks noChangeAspect="1"/>
          </p:cNvPicPr>
          <p:nvPr/>
        </p:nvPicPr>
        <p:blipFill rotWithShape="1">
          <a:blip r:embed="rId2"/>
          <a:srcRect l="7002" t="4000" r="17158"/>
          <a:stretch/>
        </p:blipFill>
        <p:spPr>
          <a:xfrm>
            <a:off x="3523485" y="54204"/>
            <a:ext cx="8668512" cy="6857990"/>
          </a:xfrm>
          <a:prstGeom prst="rect">
            <a:avLst/>
          </a:prstGeom>
        </p:spPr>
      </p:pic>
      <p:sp>
        <p:nvSpPr>
          <p:cNvPr id="18"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3429AF67-9809-4024-8C85-B14E77264B5C}"/>
              </a:ext>
            </a:extLst>
          </p:cNvPr>
          <p:cNvSpPr>
            <a:spLocks noGrp="1"/>
          </p:cNvSpPr>
          <p:nvPr>
            <p:ph type="ctrTitle"/>
          </p:nvPr>
        </p:nvSpPr>
        <p:spPr>
          <a:xfrm>
            <a:off x="477980" y="2688958"/>
            <a:ext cx="6651689" cy="2129770"/>
          </a:xfrm>
        </p:spPr>
        <p:txBody>
          <a:bodyPr anchor="b">
            <a:normAutofit fontScale="90000"/>
          </a:bodyPr>
          <a:lstStyle/>
          <a:p>
            <a:pPr algn="l"/>
            <a:r>
              <a:rPr lang="es-ES" b="1" dirty="0">
                <a:latin typeface="Cambria" panose="02040503050406030204" pitchFamily="18" charset="0"/>
                <a:ea typeface="Cambria" panose="02040503050406030204" pitchFamily="18" charset="0"/>
              </a:rPr>
              <a:t>Información técnica</a:t>
            </a:r>
            <a:br>
              <a:rPr lang="es-ES" sz="4800" b="1" dirty="0">
                <a:effectLst/>
                <a:latin typeface="Cambria" panose="02040503050406030204" pitchFamily="18" charset="0"/>
                <a:ea typeface="Cambria" panose="02040503050406030204" pitchFamily="18" charset="0"/>
              </a:rPr>
            </a:br>
            <a:endParaRPr lang="es-ES" sz="4800" b="1" dirty="0">
              <a:latin typeface="Cambria" panose="02040503050406030204" pitchFamily="18" charset="0"/>
              <a:ea typeface="Cambria" panose="02040503050406030204" pitchFamily="18" charset="0"/>
            </a:endParaRPr>
          </a:p>
        </p:txBody>
      </p:sp>
      <p:sp>
        <p:nvSpPr>
          <p:cNvPr id="3" name="Subtítulo 2">
            <a:extLst>
              <a:ext uri="{FF2B5EF4-FFF2-40B4-BE49-F238E27FC236}">
                <a16:creationId xmlns:a16="http://schemas.microsoft.com/office/drawing/2014/main" id="{2FC8EA50-2C48-4CE8-B52E-90C61002D955}"/>
              </a:ext>
            </a:extLst>
          </p:cNvPr>
          <p:cNvSpPr>
            <a:spLocks noGrp="1"/>
          </p:cNvSpPr>
          <p:nvPr>
            <p:ph type="subTitle" idx="1"/>
          </p:nvPr>
        </p:nvSpPr>
        <p:spPr>
          <a:xfrm>
            <a:off x="477980" y="4872922"/>
            <a:ext cx="5618020" cy="1607391"/>
          </a:xfrm>
        </p:spPr>
        <p:txBody>
          <a:bodyPr>
            <a:normAutofit fontScale="25000" lnSpcReduction="20000"/>
          </a:bodyPr>
          <a:lstStyle/>
          <a:p>
            <a:pPr algn="just"/>
            <a:br>
              <a:rPr lang="es-ES" sz="1000" b="0" dirty="0">
                <a:effectLst/>
              </a:rPr>
            </a:br>
            <a:r>
              <a:rPr lang="es-ES" sz="9600" dirty="0"/>
              <a:t>DB2 se puede administrar ya sea de la línea de comandos o la interfaz gráfica de usuario. La interfaz de línea de comandos requiere un mayor conocimiento del producto, pero puede ser más fácil con guión y automatizado.</a:t>
            </a:r>
            <a:endParaRPr lang="es-ES" sz="9600" b="0" dirty="0">
              <a:effectLst/>
            </a:endParaRPr>
          </a:p>
          <a:p>
            <a:pPr algn="l"/>
            <a:br>
              <a:rPr lang="es-ES" sz="1000" dirty="0"/>
            </a:br>
            <a:endParaRPr lang="es-ES" sz="1000" dirty="0"/>
          </a:p>
        </p:txBody>
      </p:sp>
      <p:sp>
        <p:nvSpPr>
          <p:cNvPr id="19"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023368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2E3152">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5F745DAA-B998-4667-B417-06A829078609}"/>
              </a:ext>
            </a:extLst>
          </p:cNvPr>
          <p:cNvSpPr>
            <a:spLocks noGrp="1"/>
          </p:cNvSpPr>
          <p:nvPr>
            <p:ph type="ctrTitle"/>
          </p:nvPr>
        </p:nvSpPr>
        <p:spPr>
          <a:xfrm>
            <a:off x="559604" y="4741528"/>
            <a:ext cx="6594189" cy="1625210"/>
          </a:xfrm>
        </p:spPr>
        <p:txBody>
          <a:bodyPr vert="horz" lIns="91440" tIns="45720" rIns="91440" bIns="45720" rtlCol="0" anchor="ctr">
            <a:normAutofit/>
          </a:bodyPr>
          <a:lstStyle/>
          <a:p>
            <a:r>
              <a:rPr lang="en-US" sz="4400" b="1" dirty="0" err="1">
                <a:solidFill>
                  <a:srgbClr val="FFFFFF"/>
                </a:solidFill>
                <a:latin typeface="Cambria" panose="02040503050406030204" pitchFamily="18" charset="0"/>
                <a:ea typeface="Cambria" panose="02040503050406030204" pitchFamily="18" charset="0"/>
              </a:rPr>
              <a:t>Funcionalidades</a:t>
            </a:r>
            <a:endParaRPr lang="en-US" sz="4400" dirty="0">
              <a:solidFill>
                <a:srgbClr val="FFFFFF"/>
              </a:solidFill>
              <a:latin typeface="Cambria" panose="02040503050406030204" pitchFamily="18" charset="0"/>
              <a:ea typeface="Cambria" panose="02040503050406030204" pitchFamily="18" charset="0"/>
            </a:endParaRPr>
          </a:p>
        </p:txBody>
      </p:sp>
      <p:pic>
        <p:nvPicPr>
          <p:cNvPr id="4" name="Imagen 3">
            <a:extLst>
              <a:ext uri="{FF2B5EF4-FFF2-40B4-BE49-F238E27FC236}">
                <a16:creationId xmlns:a16="http://schemas.microsoft.com/office/drawing/2014/main" id="{185684E3-08E7-4E75-B503-B4600ED64553}"/>
              </a:ext>
            </a:extLst>
          </p:cNvPr>
          <p:cNvPicPr>
            <a:picLocks noChangeAspect="1"/>
          </p:cNvPicPr>
          <p:nvPr/>
        </p:nvPicPr>
        <p:blipFill rotWithShape="1">
          <a:blip r:embed="rId2"/>
          <a:srcRect t="1785" r="1" b="1"/>
          <a:stretch/>
        </p:blipFill>
        <p:spPr>
          <a:xfrm>
            <a:off x="327547" y="321733"/>
            <a:ext cx="7058306" cy="4107392"/>
          </a:xfrm>
          <a:prstGeom prst="rect">
            <a:avLst/>
          </a:prstGeom>
        </p:spPr>
      </p:pic>
      <p:sp>
        <p:nvSpPr>
          <p:cNvPr id="11" name="Rectangle 1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ítulo 2">
            <a:extLst>
              <a:ext uri="{FF2B5EF4-FFF2-40B4-BE49-F238E27FC236}">
                <a16:creationId xmlns:a16="http://schemas.microsoft.com/office/drawing/2014/main" id="{38FF250C-F8C4-4B74-B69C-D5DC6CD60687}"/>
              </a:ext>
            </a:extLst>
          </p:cNvPr>
          <p:cNvSpPr>
            <a:spLocks noGrp="1"/>
          </p:cNvSpPr>
          <p:nvPr>
            <p:ph type="subTitle" idx="1"/>
          </p:nvPr>
        </p:nvSpPr>
        <p:spPr>
          <a:xfrm>
            <a:off x="8029319" y="917725"/>
            <a:ext cx="3424739" cy="4852362"/>
          </a:xfrm>
        </p:spPr>
        <p:txBody>
          <a:bodyPr vert="horz" lIns="91440" tIns="45720" rIns="91440" bIns="45720" rtlCol="0" anchor="ctr">
            <a:normAutofit/>
          </a:bodyPr>
          <a:lstStyle/>
          <a:p>
            <a:pPr indent="-228600" algn="just">
              <a:buFont typeface="Arial" panose="020B0604020202020204" pitchFamily="34" charset="0"/>
              <a:buChar char="•"/>
            </a:pPr>
            <a:r>
              <a:rPr lang="en-US" sz="2000" dirty="0">
                <a:solidFill>
                  <a:srgbClr val="FFFFFF"/>
                </a:solidFill>
              </a:rPr>
              <a:t> </a:t>
            </a:r>
            <a:r>
              <a:rPr lang="en-US" sz="2000" dirty="0" err="1">
                <a:solidFill>
                  <a:srgbClr val="FFFFFF"/>
                </a:solidFill>
              </a:rPr>
              <a:t>Permite</a:t>
            </a:r>
            <a:r>
              <a:rPr lang="en-US" sz="2000" dirty="0">
                <a:solidFill>
                  <a:srgbClr val="FFFFFF"/>
                </a:solidFill>
              </a:rPr>
              <a:t> el </a:t>
            </a:r>
            <a:r>
              <a:rPr lang="en-US" sz="2000" dirty="0" err="1">
                <a:solidFill>
                  <a:srgbClr val="FFFFFF"/>
                </a:solidFill>
              </a:rPr>
              <a:t>manejo</a:t>
            </a:r>
            <a:r>
              <a:rPr lang="en-US" sz="2000" dirty="0">
                <a:solidFill>
                  <a:srgbClr val="FFFFFF"/>
                </a:solidFill>
              </a:rPr>
              <a:t> de </a:t>
            </a:r>
            <a:r>
              <a:rPr lang="en-US" sz="2000" dirty="0" err="1">
                <a:solidFill>
                  <a:srgbClr val="FFFFFF"/>
                </a:solidFill>
              </a:rPr>
              <a:t>objetos</a:t>
            </a:r>
            <a:r>
              <a:rPr lang="en-US" sz="2000" dirty="0">
                <a:solidFill>
                  <a:srgbClr val="FFFFFF"/>
                </a:solidFill>
              </a:rPr>
              <a:t> </a:t>
            </a:r>
            <a:r>
              <a:rPr lang="en-US" sz="2000" dirty="0" err="1">
                <a:solidFill>
                  <a:srgbClr val="FFFFFF"/>
                </a:solidFill>
              </a:rPr>
              <a:t>grandes</a:t>
            </a:r>
            <a:r>
              <a:rPr lang="en-US" sz="2000" dirty="0">
                <a:solidFill>
                  <a:srgbClr val="FFFFFF"/>
                </a:solidFill>
              </a:rPr>
              <a:t> (hasta 2 GB) .</a:t>
            </a:r>
            <a:endParaRPr lang="en-US" sz="2000" b="0" dirty="0">
              <a:solidFill>
                <a:srgbClr val="FFFFFF"/>
              </a:solidFill>
              <a:effectLst/>
            </a:endParaRPr>
          </a:p>
          <a:p>
            <a:pPr indent="-228600" algn="just">
              <a:buFont typeface="Arial" panose="020B0604020202020204" pitchFamily="34" charset="0"/>
              <a:buChar char="•"/>
            </a:pPr>
            <a:endParaRPr lang="en-US" sz="2000" dirty="0">
              <a:solidFill>
                <a:srgbClr val="FFFFFF"/>
              </a:solidFill>
            </a:endParaRPr>
          </a:p>
          <a:p>
            <a:pPr indent="-228600" algn="just">
              <a:buFont typeface="Arial" panose="020B0604020202020204" pitchFamily="34" charset="0"/>
              <a:buChar char="•"/>
            </a:pPr>
            <a:r>
              <a:rPr lang="en-US" sz="2000" dirty="0">
                <a:solidFill>
                  <a:srgbClr val="FFFFFF"/>
                </a:solidFill>
              </a:rPr>
              <a:t>Monitor </a:t>
            </a:r>
            <a:r>
              <a:rPr lang="en-US" sz="2000" dirty="0" err="1">
                <a:solidFill>
                  <a:srgbClr val="FFFFFF"/>
                </a:solidFill>
              </a:rPr>
              <a:t>gráfico</a:t>
            </a:r>
            <a:r>
              <a:rPr lang="en-US" sz="2000" dirty="0">
                <a:solidFill>
                  <a:srgbClr val="FFFFFF"/>
                </a:solidFill>
              </a:rPr>
              <a:t>: el </a:t>
            </a:r>
            <a:r>
              <a:rPr lang="en-US" sz="2000" dirty="0" err="1">
                <a:solidFill>
                  <a:srgbClr val="FFFFFF"/>
                </a:solidFill>
              </a:rPr>
              <a:t>cual</a:t>
            </a:r>
            <a:r>
              <a:rPr lang="en-US" sz="2000" dirty="0">
                <a:solidFill>
                  <a:srgbClr val="FFFFFF"/>
                </a:solidFill>
              </a:rPr>
              <a:t> </a:t>
            </a:r>
            <a:r>
              <a:rPr lang="en-US" sz="2000" dirty="0" err="1">
                <a:solidFill>
                  <a:srgbClr val="FFFFFF"/>
                </a:solidFill>
              </a:rPr>
              <a:t>posibilita</a:t>
            </a:r>
            <a:r>
              <a:rPr lang="en-US" sz="2000" dirty="0">
                <a:solidFill>
                  <a:srgbClr val="FFFFFF"/>
                </a:solidFill>
              </a:rPr>
              <a:t> </a:t>
            </a:r>
            <a:r>
              <a:rPr lang="en-US" sz="2000" dirty="0" err="1">
                <a:solidFill>
                  <a:srgbClr val="FFFFFF"/>
                </a:solidFill>
              </a:rPr>
              <a:t>observar</a:t>
            </a:r>
            <a:r>
              <a:rPr lang="en-US" sz="2000" dirty="0">
                <a:solidFill>
                  <a:srgbClr val="FFFFFF"/>
                </a:solidFill>
              </a:rPr>
              <a:t> el </a:t>
            </a:r>
            <a:r>
              <a:rPr lang="en-US" sz="2000" dirty="0" err="1">
                <a:solidFill>
                  <a:srgbClr val="FFFFFF"/>
                </a:solidFill>
              </a:rPr>
              <a:t>tiempo</a:t>
            </a:r>
            <a:r>
              <a:rPr lang="en-US" sz="2000" dirty="0">
                <a:solidFill>
                  <a:srgbClr val="FFFFFF"/>
                </a:solidFill>
              </a:rPr>
              <a:t> de </a:t>
            </a:r>
            <a:r>
              <a:rPr lang="en-US" sz="2000" dirty="0" err="1">
                <a:solidFill>
                  <a:srgbClr val="FFFFFF"/>
                </a:solidFill>
              </a:rPr>
              <a:t>ejecución</a:t>
            </a:r>
            <a:r>
              <a:rPr lang="en-US" sz="2000" dirty="0">
                <a:solidFill>
                  <a:srgbClr val="FFFFFF"/>
                </a:solidFill>
              </a:rPr>
              <a:t> de una </a:t>
            </a:r>
            <a:r>
              <a:rPr lang="en-US" sz="2000" dirty="0" err="1">
                <a:solidFill>
                  <a:srgbClr val="FFFFFF"/>
                </a:solidFill>
              </a:rPr>
              <a:t>sentencia</a:t>
            </a:r>
            <a:r>
              <a:rPr lang="en-US" sz="2000" dirty="0">
                <a:solidFill>
                  <a:srgbClr val="FFFFFF"/>
                </a:solidFill>
              </a:rPr>
              <a:t> SQL y </a:t>
            </a:r>
            <a:r>
              <a:rPr lang="en-US" sz="2000" dirty="0" err="1">
                <a:solidFill>
                  <a:srgbClr val="FFFFFF"/>
                </a:solidFill>
              </a:rPr>
              <a:t>corregir</a:t>
            </a:r>
            <a:r>
              <a:rPr lang="en-US" sz="2000" dirty="0">
                <a:solidFill>
                  <a:srgbClr val="FFFFFF"/>
                </a:solidFill>
              </a:rPr>
              <a:t> </a:t>
            </a:r>
            <a:r>
              <a:rPr lang="en-US" sz="2000" dirty="0" err="1">
                <a:solidFill>
                  <a:srgbClr val="FFFFFF"/>
                </a:solidFill>
              </a:rPr>
              <a:t>detalles</a:t>
            </a:r>
            <a:r>
              <a:rPr lang="en-US" sz="2000" dirty="0">
                <a:solidFill>
                  <a:srgbClr val="FFFFFF"/>
                </a:solidFill>
              </a:rPr>
              <a:t> para </a:t>
            </a:r>
            <a:r>
              <a:rPr lang="en-US" sz="2000" dirty="0" err="1">
                <a:solidFill>
                  <a:srgbClr val="FFFFFF"/>
                </a:solidFill>
              </a:rPr>
              <a:t>aumentar</a:t>
            </a:r>
            <a:r>
              <a:rPr lang="en-US" sz="2000" dirty="0">
                <a:solidFill>
                  <a:srgbClr val="FFFFFF"/>
                </a:solidFill>
              </a:rPr>
              <a:t> el </a:t>
            </a:r>
            <a:r>
              <a:rPr lang="en-US" sz="2000" dirty="0" err="1">
                <a:solidFill>
                  <a:srgbClr val="FFFFFF"/>
                </a:solidFill>
              </a:rPr>
              <a:t>rendimiento</a:t>
            </a:r>
            <a:r>
              <a:rPr lang="en-US" sz="2000" dirty="0">
                <a:solidFill>
                  <a:srgbClr val="FFFFFF"/>
                </a:solidFill>
              </a:rPr>
              <a:t> </a:t>
            </a:r>
            <a:endParaRPr lang="en-US" sz="2000" b="0" dirty="0">
              <a:solidFill>
                <a:srgbClr val="FFFFFF"/>
              </a:solidFill>
              <a:effectLst/>
            </a:endParaRPr>
          </a:p>
          <a:p>
            <a:pPr algn="l"/>
            <a:br>
              <a:rPr lang="en-US" sz="2000" dirty="0">
                <a:solidFill>
                  <a:srgbClr val="FFFFFF"/>
                </a:solidFill>
              </a:rPr>
            </a:br>
            <a:endParaRPr lang="en-US" sz="2000" dirty="0">
              <a:solidFill>
                <a:srgbClr val="FFFFFF"/>
              </a:solidFill>
            </a:endParaRPr>
          </a:p>
        </p:txBody>
      </p:sp>
    </p:spTree>
    <p:extLst>
      <p:ext uri="{BB962C8B-B14F-4D97-AF65-F5344CB8AC3E}">
        <p14:creationId xmlns:p14="http://schemas.microsoft.com/office/powerpoint/2010/main" val="538444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97259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ítulo 2">
            <a:extLst>
              <a:ext uri="{FF2B5EF4-FFF2-40B4-BE49-F238E27FC236}">
                <a16:creationId xmlns:a16="http://schemas.microsoft.com/office/drawing/2014/main" id="{E3B4B334-91DE-40C2-AF81-4B1B4B8009F6}"/>
              </a:ext>
            </a:extLst>
          </p:cNvPr>
          <p:cNvSpPr>
            <a:spLocks noGrp="1"/>
          </p:cNvSpPr>
          <p:nvPr>
            <p:ph type="subTitle" idx="1"/>
          </p:nvPr>
        </p:nvSpPr>
        <p:spPr>
          <a:xfrm>
            <a:off x="154745" y="745588"/>
            <a:ext cx="4360984" cy="5472332"/>
          </a:xfrm>
          <a:noFill/>
        </p:spPr>
        <p:txBody>
          <a:bodyPr>
            <a:normAutofit/>
          </a:bodyPr>
          <a:lstStyle/>
          <a:p>
            <a:pPr algn="l"/>
            <a:endParaRPr lang="es-ES" sz="1800" dirty="0">
              <a:solidFill>
                <a:schemeClr val="bg1"/>
              </a:solidFill>
            </a:endParaRPr>
          </a:p>
          <a:p>
            <a:pPr algn="just"/>
            <a:r>
              <a:rPr lang="es-ES" sz="1800" dirty="0">
                <a:solidFill>
                  <a:schemeClr val="bg1"/>
                </a:solidFill>
              </a:rPr>
              <a:t>• Soporte multimedia: texto, imágenes, video, audio.</a:t>
            </a:r>
          </a:p>
          <a:p>
            <a:pPr algn="just"/>
            <a:br>
              <a:rPr lang="es-ES" sz="1800" dirty="0">
                <a:solidFill>
                  <a:schemeClr val="bg1"/>
                </a:solidFill>
              </a:rPr>
            </a:br>
            <a:endParaRPr lang="es-ES" sz="1800" dirty="0">
              <a:solidFill>
                <a:schemeClr val="bg1"/>
              </a:solidFill>
            </a:endParaRPr>
          </a:p>
          <a:p>
            <a:pPr algn="just"/>
            <a:r>
              <a:rPr lang="es-ES" sz="1800" dirty="0">
                <a:solidFill>
                  <a:schemeClr val="bg1"/>
                </a:solidFill>
              </a:rPr>
              <a:t> • Estándares Abiertos: fue la primera base de datos que adoptó el soporte Java y los estándares XML </a:t>
            </a:r>
          </a:p>
          <a:p>
            <a:pPr algn="just"/>
            <a:endParaRPr lang="es-ES" sz="1800" dirty="0">
              <a:solidFill>
                <a:schemeClr val="bg1"/>
              </a:solidFill>
            </a:endParaRPr>
          </a:p>
          <a:p>
            <a:pPr algn="just"/>
            <a:r>
              <a:rPr lang="es-ES" sz="1800" dirty="0">
                <a:solidFill>
                  <a:schemeClr val="bg1"/>
                </a:solidFill>
              </a:rPr>
              <a:t>• Capacidad XML: permite gestionar tanto datos relacionales convencionales como datos XML, sin necesidad de que tengan que ser transformados. Esta capacidad es única en el mercado</a:t>
            </a:r>
          </a:p>
          <a:p>
            <a:pPr algn="l"/>
            <a:endParaRPr lang="es-ES" sz="700" dirty="0">
              <a:solidFill>
                <a:schemeClr val="bg1"/>
              </a:solidFill>
            </a:endParaRPr>
          </a:p>
        </p:txBody>
      </p:sp>
      <p:pic>
        <p:nvPicPr>
          <p:cNvPr id="4" name="Imagen 3">
            <a:extLst>
              <a:ext uri="{FF2B5EF4-FFF2-40B4-BE49-F238E27FC236}">
                <a16:creationId xmlns:a16="http://schemas.microsoft.com/office/drawing/2014/main" id="{D2EB1B45-F92A-4056-8AB5-0889A1BEF9D0}"/>
              </a:ext>
            </a:extLst>
          </p:cNvPr>
          <p:cNvPicPr>
            <a:picLocks noChangeAspect="1"/>
          </p:cNvPicPr>
          <p:nvPr/>
        </p:nvPicPr>
        <p:blipFill rotWithShape="1">
          <a:blip r:embed="rId2"/>
          <a:srcRect t="19" r="-1" b="8997"/>
          <a:stretch/>
        </p:blipFill>
        <p:spPr>
          <a:xfrm>
            <a:off x="4654297" y="10"/>
            <a:ext cx="7537704" cy="6857990"/>
          </a:xfrm>
          <a:prstGeom prst="rect">
            <a:avLst/>
          </a:prstGeom>
        </p:spPr>
      </p:pic>
    </p:spTree>
    <p:extLst>
      <p:ext uri="{BB962C8B-B14F-4D97-AF65-F5344CB8AC3E}">
        <p14:creationId xmlns:p14="http://schemas.microsoft.com/office/powerpoint/2010/main" val="3991657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0">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447E9A43-8FD5-42CA-9A26-2DA3C4FBB020}"/>
              </a:ext>
            </a:extLst>
          </p:cNvPr>
          <p:cNvPicPr>
            <a:picLocks noChangeAspect="1"/>
          </p:cNvPicPr>
          <p:nvPr/>
        </p:nvPicPr>
        <p:blipFill rotWithShape="1">
          <a:blip r:embed="rId2"/>
          <a:srcRect l="11665" r="17235"/>
          <a:stretch/>
        </p:blipFill>
        <p:spPr>
          <a:xfrm>
            <a:off x="-2" y="10"/>
            <a:ext cx="8668512" cy="6857990"/>
          </a:xfrm>
          <a:prstGeom prst="rect">
            <a:avLst/>
          </a:prstGeom>
        </p:spPr>
      </p:pic>
      <p:sp>
        <p:nvSpPr>
          <p:cNvPr id="40" name="Rectangle 32">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gs>
              <a:gs pos="30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3DAAA54D-32A8-4748-A099-96658A8DCE22}"/>
              </a:ext>
            </a:extLst>
          </p:cNvPr>
          <p:cNvSpPr>
            <a:spLocks noGrp="1"/>
          </p:cNvSpPr>
          <p:nvPr>
            <p:ph type="ctrTitle"/>
          </p:nvPr>
        </p:nvSpPr>
        <p:spPr>
          <a:xfrm>
            <a:off x="7848600" y="961494"/>
            <a:ext cx="4023360" cy="730796"/>
          </a:xfrm>
        </p:spPr>
        <p:txBody>
          <a:bodyPr anchor="b">
            <a:normAutofit fontScale="90000"/>
          </a:bodyPr>
          <a:lstStyle/>
          <a:p>
            <a:pPr algn="l"/>
            <a:r>
              <a:rPr lang="es-ES" sz="4800" b="1" dirty="0"/>
              <a:t>Tipos de datos</a:t>
            </a:r>
          </a:p>
        </p:txBody>
      </p:sp>
      <p:sp>
        <p:nvSpPr>
          <p:cNvPr id="3" name="Subtítulo 2">
            <a:extLst>
              <a:ext uri="{FF2B5EF4-FFF2-40B4-BE49-F238E27FC236}">
                <a16:creationId xmlns:a16="http://schemas.microsoft.com/office/drawing/2014/main" id="{DB1CDF46-56B8-4BD6-8E9D-ABD4B9FB3B37}"/>
              </a:ext>
            </a:extLst>
          </p:cNvPr>
          <p:cNvSpPr>
            <a:spLocks noGrp="1"/>
          </p:cNvSpPr>
          <p:nvPr>
            <p:ph type="subTitle" idx="1"/>
          </p:nvPr>
        </p:nvSpPr>
        <p:spPr>
          <a:xfrm>
            <a:off x="6751320" y="2311080"/>
            <a:ext cx="5120640" cy="2344349"/>
          </a:xfrm>
        </p:spPr>
        <p:txBody>
          <a:bodyPr>
            <a:normAutofit/>
          </a:bodyPr>
          <a:lstStyle/>
          <a:p>
            <a:pPr algn="just"/>
            <a:r>
              <a:rPr lang="es-ES" dirty="0"/>
              <a:t>Cada columna de cada tabla de DB2 tiene un tipo de datos. El tipo de datos influye en el intervalo de valores que puede tener la columna y en el conjunto de operadores y funciones que se le aplican.</a:t>
            </a:r>
          </a:p>
        </p:txBody>
      </p:sp>
      <p:sp>
        <p:nvSpPr>
          <p:cNvPr id="41" name="Rectangle 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2" name="Rectangle 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082490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FDA6FE95-02CC-4058-8EE8-9AE996AD02F2}"/>
              </a:ext>
            </a:extLst>
          </p:cNvPr>
          <p:cNvPicPr>
            <a:picLocks noChangeAspect="1"/>
          </p:cNvPicPr>
          <p:nvPr/>
        </p:nvPicPr>
        <p:blipFill rotWithShape="1">
          <a:blip r:embed="rId2"/>
          <a:srcRect l="6861" t="9091" r="2230"/>
          <a:stretch/>
        </p:blipFill>
        <p:spPr>
          <a:xfrm>
            <a:off x="19" y="10"/>
            <a:ext cx="12191981" cy="6857990"/>
          </a:xfrm>
          <a:prstGeom prst="rect">
            <a:avLst/>
          </a:prstGeom>
        </p:spPr>
      </p:pic>
      <p:sp>
        <p:nvSpPr>
          <p:cNvPr id="22" name="Rectangle 21">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1C79BC34-59F8-4C15-A001-21C3517D7158}"/>
              </a:ext>
            </a:extLst>
          </p:cNvPr>
          <p:cNvSpPr>
            <a:spLocks noGrp="1"/>
          </p:cNvSpPr>
          <p:nvPr>
            <p:ph type="ctrTitle"/>
          </p:nvPr>
        </p:nvSpPr>
        <p:spPr>
          <a:xfrm>
            <a:off x="404553" y="3091928"/>
            <a:ext cx="9078562" cy="2387600"/>
          </a:xfrm>
        </p:spPr>
        <p:txBody>
          <a:bodyPr>
            <a:normAutofit/>
          </a:bodyPr>
          <a:lstStyle/>
          <a:p>
            <a:pPr algn="l"/>
            <a:r>
              <a:rPr lang="es-ES" sz="6600" b="1" dirty="0"/>
              <a:t>Tipo de datos de serie</a:t>
            </a:r>
          </a:p>
        </p:txBody>
      </p:sp>
      <p:sp>
        <p:nvSpPr>
          <p:cNvPr id="24" name="Rectangle: Rounded Corners 23">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ítulo 2">
            <a:extLst>
              <a:ext uri="{FF2B5EF4-FFF2-40B4-BE49-F238E27FC236}">
                <a16:creationId xmlns:a16="http://schemas.microsoft.com/office/drawing/2014/main" id="{A37F0A4B-A712-4F69-B0F6-A228F4C837CE}"/>
              </a:ext>
            </a:extLst>
          </p:cNvPr>
          <p:cNvSpPr>
            <a:spLocks noGrp="1"/>
          </p:cNvSpPr>
          <p:nvPr>
            <p:ph type="subTitle" idx="1"/>
          </p:nvPr>
        </p:nvSpPr>
        <p:spPr>
          <a:xfrm>
            <a:off x="-78113" y="5702561"/>
            <a:ext cx="10553307" cy="571239"/>
          </a:xfrm>
        </p:spPr>
        <p:txBody>
          <a:bodyPr anchor="ctr">
            <a:normAutofit fontScale="25000" lnSpcReduction="20000"/>
          </a:bodyPr>
          <a:lstStyle/>
          <a:p>
            <a:pPr algn="l" fontAlgn="base"/>
            <a:r>
              <a:rPr lang="es-ES" sz="9600" dirty="0"/>
              <a:t>DB2 admite varios tipos de datos de serie: series de caracteres, series gráficas y series binarias.</a:t>
            </a:r>
          </a:p>
          <a:p>
            <a:pPr algn="l"/>
            <a:br>
              <a:rPr lang="es-ES" sz="800" dirty="0"/>
            </a:br>
            <a:endParaRPr lang="es-ES" sz="800" dirty="0"/>
          </a:p>
        </p:txBody>
      </p:sp>
    </p:spTree>
    <p:extLst>
      <p:ext uri="{BB962C8B-B14F-4D97-AF65-F5344CB8AC3E}">
        <p14:creationId xmlns:p14="http://schemas.microsoft.com/office/powerpoint/2010/main" val="1056503519"/>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Isosceles Triangle 2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
            <a:extLst>
              <a:ext uri="{FF2B5EF4-FFF2-40B4-BE49-F238E27FC236}">
                <a16:creationId xmlns:a16="http://schemas.microsoft.com/office/drawing/2014/main" id="{48EAA4B7-3FAB-4182-A037-5D5174C08164}"/>
              </a:ext>
            </a:extLst>
          </p:cNvPr>
          <p:cNvSpPr>
            <a:spLocks noChangeArrowheads="1"/>
          </p:cNvSpPr>
          <p:nvPr/>
        </p:nvSpPr>
        <p:spPr bwMode="auto">
          <a:xfrm>
            <a:off x="4389438" y="1554088"/>
            <a:ext cx="184731" cy="1000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s-ES" altLang="es-ES" b="0" i="0" u="none" strike="noStrike" cap="none" normalizeH="0" baseline="0">
                <a:ln>
                  <a:noFill/>
                </a:ln>
                <a:solidFill>
                  <a:schemeClr val="tx1"/>
                </a:solidFill>
                <a:effectLst/>
                <a:latin typeface="Arial" panose="020B0604020202020204" pitchFamily="34" charset="0"/>
              </a:rPr>
            </a:br>
            <a:endParaRPr kumimoji="0" lang="es-ES" altLang="es-ES"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spcBef>
                <a:spcPct val="0"/>
              </a:spcBef>
              <a:spcAft>
                <a:spcPts val="600"/>
              </a:spcAft>
              <a:buClrTx/>
              <a:buSzTx/>
              <a:buFontTx/>
              <a:buNone/>
              <a:tabLst/>
            </a:pPr>
            <a:endParaRPr kumimoji="0" lang="es-ES" altLang="es-ES"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C623DF5E-ED82-4C6E-A710-5592BE22A5DC}"/>
              </a:ext>
            </a:extLst>
          </p:cNvPr>
          <p:cNvSpPr>
            <a:spLocks noChangeArrowheads="1"/>
          </p:cNvSpPr>
          <p:nvPr/>
        </p:nvSpPr>
        <p:spPr bwMode="auto">
          <a:xfrm>
            <a:off x="3276600" y="2428801"/>
            <a:ext cx="184731" cy="1000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s-ES" altLang="es-ES" b="0" i="0" u="none" strike="noStrike" cap="none" normalizeH="0" baseline="0">
                <a:ln>
                  <a:noFill/>
                </a:ln>
                <a:solidFill>
                  <a:schemeClr val="tx1"/>
                </a:solidFill>
                <a:effectLst/>
                <a:latin typeface="Arial" panose="020B0604020202020204" pitchFamily="34" charset="0"/>
              </a:rPr>
            </a:br>
            <a:endParaRPr kumimoji="0" lang="es-ES" altLang="es-ES"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spcBef>
                <a:spcPct val="0"/>
              </a:spcBef>
              <a:spcAft>
                <a:spcPts val="600"/>
              </a:spcAft>
              <a:buClrTx/>
              <a:buSzTx/>
              <a:buFontTx/>
              <a:buNone/>
              <a:tabLst/>
            </a:pPr>
            <a:endParaRPr kumimoji="0" lang="es-ES" altLang="es-ES" b="0" i="0" u="none" strike="noStrike" cap="none" normalizeH="0" baseline="0">
              <a:ln>
                <a:noFill/>
              </a:ln>
              <a:solidFill>
                <a:schemeClr val="tx1"/>
              </a:solidFill>
              <a:effectLst/>
              <a:latin typeface="Arial" panose="020B0604020202020204" pitchFamily="34" charset="0"/>
            </a:endParaRPr>
          </a:p>
        </p:txBody>
      </p:sp>
      <p:graphicFrame>
        <p:nvGraphicFramePr>
          <p:cNvPr id="6" name="Tabla 5">
            <a:extLst>
              <a:ext uri="{FF2B5EF4-FFF2-40B4-BE49-F238E27FC236}">
                <a16:creationId xmlns:a16="http://schemas.microsoft.com/office/drawing/2014/main" id="{01306C5D-37C7-4FD8-A025-703B007339EA}"/>
              </a:ext>
            </a:extLst>
          </p:cNvPr>
          <p:cNvGraphicFramePr>
            <a:graphicFrameLocks noGrp="1"/>
          </p:cNvGraphicFramePr>
          <p:nvPr>
            <p:extLst>
              <p:ext uri="{D42A27DB-BD31-4B8C-83A1-F6EECF244321}">
                <p14:modId xmlns:p14="http://schemas.microsoft.com/office/powerpoint/2010/main" val="3031034222"/>
              </p:ext>
            </p:extLst>
          </p:nvPr>
        </p:nvGraphicFramePr>
        <p:xfrm>
          <a:off x="782022" y="643467"/>
          <a:ext cx="10627957" cy="5571068"/>
        </p:xfrm>
        <a:graphic>
          <a:graphicData uri="http://schemas.openxmlformats.org/drawingml/2006/table">
            <a:tbl>
              <a:tblPr firstRow="1" bandRow="1">
                <a:tableStyleId>{8799B23B-EC83-4686-B30A-512413B5E67A}</a:tableStyleId>
              </a:tblPr>
              <a:tblGrid>
                <a:gridCol w="2727329">
                  <a:extLst>
                    <a:ext uri="{9D8B030D-6E8A-4147-A177-3AD203B41FA5}">
                      <a16:colId xmlns:a16="http://schemas.microsoft.com/office/drawing/2014/main" val="4287324954"/>
                    </a:ext>
                  </a:extLst>
                </a:gridCol>
                <a:gridCol w="7900628">
                  <a:extLst>
                    <a:ext uri="{9D8B030D-6E8A-4147-A177-3AD203B41FA5}">
                      <a16:colId xmlns:a16="http://schemas.microsoft.com/office/drawing/2014/main" val="2618609478"/>
                    </a:ext>
                  </a:extLst>
                </a:gridCol>
              </a:tblGrid>
              <a:tr h="651057">
                <a:tc>
                  <a:txBody>
                    <a:bodyPr/>
                    <a:lstStyle/>
                    <a:p>
                      <a:pPr rtl="0" fontAlgn="b">
                        <a:spcBef>
                          <a:spcPts val="0"/>
                        </a:spcBef>
                        <a:spcAft>
                          <a:spcPts val="0"/>
                        </a:spcAft>
                      </a:pPr>
                      <a:r>
                        <a:rPr lang="es-ES" sz="2400" b="1" u="none" strike="noStrike">
                          <a:solidFill>
                            <a:srgbClr val="323232"/>
                          </a:solidFill>
                          <a:effectLst/>
                        </a:rPr>
                        <a:t>Tipo de datos</a:t>
                      </a:r>
                      <a:endParaRPr lang="es-ES" sz="3700">
                        <a:effectLst/>
                      </a:endParaRPr>
                    </a:p>
                  </a:txBody>
                  <a:tcPr marL="103015" marR="103015" marT="103015" marB="103015" anchor="b"/>
                </a:tc>
                <a:tc>
                  <a:txBody>
                    <a:bodyPr/>
                    <a:lstStyle/>
                    <a:p>
                      <a:pPr rtl="0" fontAlgn="b">
                        <a:spcBef>
                          <a:spcPts val="0"/>
                        </a:spcBef>
                        <a:spcAft>
                          <a:spcPts val="0"/>
                        </a:spcAft>
                      </a:pPr>
                      <a:r>
                        <a:rPr lang="es-ES" sz="2400" b="1" u="none" strike="noStrike">
                          <a:solidFill>
                            <a:srgbClr val="323232"/>
                          </a:solidFill>
                          <a:effectLst/>
                        </a:rPr>
                        <a:t>Indica una columna de...</a:t>
                      </a:r>
                      <a:endParaRPr lang="es-ES" sz="3700">
                        <a:effectLst/>
                      </a:endParaRPr>
                    </a:p>
                  </a:txBody>
                  <a:tcPr marL="103015" marR="103015" marT="103015" marB="103015" anchor="b"/>
                </a:tc>
                <a:extLst>
                  <a:ext uri="{0D108BD9-81ED-4DB2-BD59-A6C34878D82A}">
                    <a16:rowId xmlns:a16="http://schemas.microsoft.com/office/drawing/2014/main" val="2986087512"/>
                  </a:ext>
                </a:extLst>
              </a:tr>
              <a:tr h="1392767">
                <a:tc>
                  <a:txBody>
                    <a:bodyPr/>
                    <a:lstStyle/>
                    <a:p>
                      <a:pPr rtl="0" fontAlgn="t">
                        <a:spcBef>
                          <a:spcPts val="0"/>
                        </a:spcBef>
                        <a:spcAft>
                          <a:spcPts val="0"/>
                        </a:spcAft>
                      </a:pPr>
                      <a:r>
                        <a:rPr lang="es-ES" sz="2400" b="0" u="none" strike="noStrike">
                          <a:solidFill>
                            <a:srgbClr val="323232"/>
                          </a:solidFill>
                          <a:effectLst/>
                        </a:rPr>
                        <a:t>CHARACTER(</a:t>
                      </a:r>
                      <a:r>
                        <a:rPr lang="es-ES" sz="2400" b="0" u="none" strike="noStrike">
                          <a:solidFill>
                            <a:srgbClr val="5A5A5A"/>
                          </a:solidFill>
                          <a:effectLst/>
                        </a:rPr>
                        <a:t>n</a:t>
                      </a:r>
                      <a:r>
                        <a:rPr lang="es-ES" sz="2400" b="0" u="none" strike="noStrike">
                          <a:solidFill>
                            <a:srgbClr val="323232"/>
                          </a:solidFill>
                          <a:effectLst/>
                        </a:rPr>
                        <a:t>)</a:t>
                      </a:r>
                      <a:endParaRPr lang="es-ES" sz="3700">
                        <a:effectLst/>
                      </a:endParaRPr>
                    </a:p>
                  </a:txBody>
                  <a:tcPr marL="103015" marR="103015" marT="103015" marB="103015"/>
                </a:tc>
                <a:tc>
                  <a:txBody>
                    <a:bodyPr/>
                    <a:lstStyle/>
                    <a:p>
                      <a:pPr rtl="0" fontAlgn="t">
                        <a:spcBef>
                          <a:spcPts val="0"/>
                        </a:spcBef>
                        <a:spcAft>
                          <a:spcPts val="0"/>
                        </a:spcAft>
                      </a:pPr>
                      <a:r>
                        <a:rPr lang="es-ES" sz="2400" b="0" u="none" strike="noStrike">
                          <a:solidFill>
                            <a:srgbClr val="323232"/>
                          </a:solidFill>
                          <a:effectLst/>
                        </a:rPr>
                        <a:t>Series de caracteres de longitud fija con una longitud de </a:t>
                      </a:r>
                      <a:r>
                        <a:rPr lang="es-ES" sz="2400" b="0" u="none" strike="noStrike">
                          <a:solidFill>
                            <a:srgbClr val="5A5A5A"/>
                          </a:solidFill>
                          <a:effectLst/>
                        </a:rPr>
                        <a:t>n</a:t>
                      </a:r>
                      <a:r>
                        <a:rPr lang="es-ES" sz="2400" b="0" u="none" strike="noStrike">
                          <a:solidFill>
                            <a:srgbClr val="323232"/>
                          </a:solidFill>
                          <a:effectLst/>
                        </a:rPr>
                        <a:t> bytes. </a:t>
                      </a:r>
                      <a:r>
                        <a:rPr lang="es-ES" sz="2400" b="0" u="none" strike="noStrike">
                          <a:solidFill>
                            <a:srgbClr val="5A5A5A"/>
                          </a:solidFill>
                          <a:effectLst/>
                        </a:rPr>
                        <a:t>n</a:t>
                      </a:r>
                      <a:r>
                        <a:rPr lang="es-ES" sz="2400" b="0" u="none" strike="noStrike">
                          <a:solidFill>
                            <a:srgbClr val="323232"/>
                          </a:solidFill>
                          <a:effectLst/>
                        </a:rPr>
                        <a:t> debe ser mayor que 0 y no mayor que 255. La longitud por omisión es 1.</a:t>
                      </a:r>
                      <a:endParaRPr lang="es-ES" sz="3700">
                        <a:effectLst/>
                      </a:endParaRPr>
                    </a:p>
                  </a:txBody>
                  <a:tcPr marL="103015" marR="103015" marT="103015" marB="103015"/>
                </a:tc>
                <a:extLst>
                  <a:ext uri="{0D108BD9-81ED-4DB2-BD59-A6C34878D82A}">
                    <a16:rowId xmlns:a16="http://schemas.microsoft.com/office/drawing/2014/main" val="1699642677"/>
                  </a:ext>
                </a:extLst>
              </a:tr>
              <a:tr h="2134477">
                <a:tc>
                  <a:txBody>
                    <a:bodyPr/>
                    <a:lstStyle/>
                    <a:p>
                      <a:pPr rtl="0" fontAlgn="t">
                        <a:spcBef>
                          <a:spcPts val="0"/>
                        </a:spcBef>
                        <a:spcAft>
                          <a:spcPts val="0"/>
                        </a:spcAft>
                      </a:pPr>
                      <a:r>
                        <a:rPr lang="es-ES" sz="2400" b="0" u="none" strike="noStrike">
                          <a:solidFill>
                            <a:srgbClr val="323232"/>
                          </a:solidFill>
                          <a:effectLst/>
                        </a:rPr>
                        <a:t>VARCHAR (</a:t>
                      </a:r>
                      <a:r>
                        <a:rPr lang="es-ES" sz="2400" b="0" u="none" strike="noStrike">
                          <a:solidFill>
                            <a:srgbClr val="5A5A5A"/>
                          </a:solidFill>
                          <a:effectLst/>
                        </a:rPr>
                        <a:t>n</a:t>
                      </a:r>
                      <a:r>
                        <a:rPr lang="es-ES" sz="2400" b="0" u="none" strike="noStrike">
                          <a:solidFill>
                            <a:srgbClr val="323232"/>
                          </a:solidFill>
                          <a:effectLst/>
                        </a:rPr>
                        <a:t>)</a:t>
                      </a:r>
                      <a:endParaRPr lang="es-ES" sz="3700">
                        <a:effectLst/>
                      </a:endParaRPr>
                    </a:p>
                  </a:txBody>
                  <a:tcPr marL="103015" marR="103015" marT="103015" marB="103015"/>
                </a:tc>
                <a:tc>
                  <a:txBody>
                    <a:bodyPr/>
                    <a:lstStyle/>
                    <a:p>
                      <a:pPr rtl="0" fontAlgn="t">
                        <a:spcBef>
                          <a:spcPts val="0"/>
                        </a:spcBef>
                        <a:spcAft>
                          <a:spcPts val="0"/>
                        </a:spcAft>
                      </a:pPr>
                      <a:r>
                        <a:rPr lang="es-ES" sz="2400" b="0" u="none" strike="noStrike">
                          <a:solidFill>
                            <a:srgbClr val="323232"/>
                          </a:solidFill>
                          <a:effectLst/>
                        </a:rPr>
                        <a:t>Series de caracteres de longitud variable con una longitud máxima de </a:t>
                      </a:r>
                      <a:r>
                        <a:rPr lang="es-ES" sz="2400" b="0" u="none" strike="noStrike">
                          <a:solidFill>
                            <a:srgbClr val="5A5A5A"/>
                          </a:solidFill>
                          <a:effectLst/>
                        </a:rPr>
                        <a:t>n</a:t>
                      </a:r>
                      <a:r>
                        <a:rPr lang="es-ES" sz="2400" b="0" u="none" strike="noStrike">
                          <a:solidFill>
                            <a:srgbClr val="323232"/>
                          </a:solidFill>
                          <a:effectLst/>
                        </a:rPr>
                        <a:t> bytes. </a:t>
                      </a:r>
                      <a:r>
                        <a:rPr lang="es-ES" sz="2400" b="0" u="none" strike="noStrike">
                          <a:solidFill>
                            <a:srgbClr val="5A5A5A"/>
                          </a:solidFill>
                          <a:effectLst/>
                        </a:rPr>
                        <a:t>n</a:t>
                      </a:r>
                      <a:r>
                        <a:rPr lang="es-ES" sz="2400" b="0" u="none" strike="noStrike">
                          <a:solidFill>
                            <a:srgbClr val="323232"/>
                          </a:solidFill>
                          <a:effectLst/>
                        </a:rPr>
                        <a:t> debe ser mayor que 0 y menor que un número que depende del tamaño de página del espacio de tablas. La longitud máxima es 32704.</a:t>
                      </a:r>
                      <a:endParaRPr lang="es-ES" sz="3700">
                        <a:effectLst/>
                      </a:endParaRPr>
                    </a:p>
                  </a:txBody>
                  <a:tcPr marL="103015" marR="103015" marT="103015" marB="103015"/>
                </a:tc>
                <a:extLst>
                  <a:ext uri="{0D108BD9-81ED-4DB2-BD59-A6C34878D82A}">
                    <a16:rowId xmlns:a16="http://schemas.microsoft.com/office/drawing/2014/main" val="364038480"/>
                  </a:ext>
                </a:extLst>
              </a:tr>
              <a:tr h="1392767">
                <a:tc>
                  <a:txBody>
                    <a:bodyPr/>
                    <a:lstStyle/>
                    <a:p>
                      <a:pPr rtl="0" fontAlgn="t">
                        <a:spcBef>
                          <a:spcPts val="0"/>
                        </a:spcBef>
                        <a:spcAft>
                          <a:spcPts val="0"/>
                        </a:spcAft>
                      </a:pPr>
                      <a:r>
                        <a:rPr lang="es-ES" sz="2400" b="0" u="none" strike="noStrike">
                          <a:solidFill>
                            <a:srgbClr val="323232"/>
                          </a:solidFill>
                          <a:effectLst/>
                        </a:rPr>
                        <a:t>CLOB(</a:t>
                      </a:r>
                      <a:r>
                        <a:rPr lang="es-ES" sz="2400" b="0" u="none" strike="noStrike">
                          <a:solidFill>
                            <a:srgbClr val="5A5A5A"/>
                          </a:solidFill>
                          <a:effectLst/>
                        </a:rPr>
                        <a:t>n</a:t>
                      </a:r>
                      <a:r>
                        <a:rPr lang="es-ES" sz="2400" b="0" u="none" strike="noStrike">
                          <a:solidFill>
                            <a:srgbClr val="323232"/>
                          </a:solidFill>
                          <a:effectLst/>
                        </a:rPr>
                        <a:t>)</a:t>
                      </a:r>
                      <a:endParaRPr lang="es-ES" sz="3700">
                        <a:effectLst/>
                      </a:endParaRPr>
                    </a:p>
                  </a:txBody>
                  <a:tcPr marL="103015" marR="103015" marT="103015" marB="103015"/>
                </a:tc>
                <a:tc>
                  <a:txBody>
                    <a:bodyPr/>
                    <a:lstStyle/>
                    <a:p>
                      <a:pPr rtl="0" fontAlgn="t">
                        <a:spcBef>
                          <a:spcPts val="0"/>
                        </a:spcBef>
                        <a:spcAft>
                          <a:spcPts val="0"/>
                        </a:spcAft>
                      </a:pPr>
                      <a:r>
                        <a:rPr lang="es-ES" sz="2400" b="0" u="none" strike="noStrike">
                          <a:solidFill>
                            <a:srgbClr val="323232"/>
                          </a:solidFill>
                          <a:effectLst/>
                        </a:rPr>
                        <a:t>Series de caracteres de longitud variable con un máximo de </a:t>
                      </a:r>
                      <a:r>
                        <a:rPr lang="es-ES" sz="2400" b="0" u="none" strike="noStrike">
                          <a:solidFill>
                            <a:srgbClr val="5A5A5A"/>
                          </a:solidFill>
                          <a:effectLst/>
                        </a:rPr>
                        <a:t>n</a:t>
                      </a:r>
                      <a:r>
                        <a:rPr lang="es-ES" sz="2400" b="0" u="none" strike="noStrike">
                          <a:solidFill>
                            <a:srgbClr val="323232"/>
                          </a:solidFill>
                          <a:effectLst/>
                        </a:rPr>
                        <a:t> caracteres. </a:t>
                      </a:r>
                      <a:r>
                        <a:rPr lang="es-ES" sz="2400" b="0" u="none" strike="noStrike">
                          <a:solidFill>
                            <a:srgbClr val="5A5A5A"/>
                          </a:solidFill>
                          <a:effectLst/>
                        </a:rPr>
                        <a:t>n</a:t>
                      </a:r>
                      <a:r>
                        <a:rPr lang="es-ES" sz="2400" b="0" u="none" strike="noStrike">
                          <a:solidFill>
                            <a:srgbClr val="323232"/>
                          </a:solidFill>
                          <a:effectLst/>
                        </a:rPr>
                        <a:t> no puede exceder de 2 147 483 647. La longitud predeterminada es 1M.</a:t>
                      </a:r>
                      <a:endParaRPr lang="es-ES" sz="3700">
                        <a:effectLst/>
                      </a:endParaRPr>
                    </a:p>
                  </a:txBody>
                  <a:tcPr marL="103015" marR="103015" marT="103015" marB="103015"/>
                </a:tc>
                <a:extLst>
                  <a:ext uri="{0D108BD9-81ED-4DB2-BD59-A6C34878D82A}">
                    <a16:rowId xmlns:a16="http://schemas.microsoft.com/office/drawing/2014/main" val="253070707"/>
                  </a:ext>
                </a:extLst>
              </a:tr>
            </a:tbl>
          </a:graphicData>
        </a:graphic>
      </p:graphicFrame>
    </p:spTree>
    <p:extLst>
      <p:ext uri="{BB962C8B-B14F-4D97-AF65-F5344CB8AC3E}">
        <p14:creationId xmlns:p14="http://schemas.microsoft.com/office/powerpoint/2010/main" val="49739253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1341</Words>
  <Application>Microsoft Office PowerPoint</Application>
  <PresentationFormat>Panorámica</PresentationFormat>
  <Paragraphs>151</Paragraphs>
  <Slides>30</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30</vt:i4>
      </vt:variant>
    </vt:vector>
  </HeadingPairs>
  <TitlesOfParts>
    <vt:vector size="37" baseType="lpstr">
      <vt:lpstr>Arial</vt:lpstr>
      <vt:lpstr>Arial Black</vt:lpstr>
      <vt:lpstr>Calibri</vt:lpstr>
      <vt:lpstr>Calibri Light</vt:lpstr>
      <vt:lpstr>Cambria</vt:lpstr>
      <vt:lpstr>Tw Cen MT</vt:lpstr>
      <vt:lpstr>Tema de Office</vt:lpstr>
      <vt:lpstr>Tipos de datos - BD2 </vt:lpstr>
      <vt:lpstr>¿Qué es DB2?</vt:lpstr>
      <vt:lpstr>Conectividad</vt:lpstr>
      <vt:lpstr>Información técnica </vt:lpstr>
      <vt:lpstr>Funcionalidades</vt:lpstr>
      <vt:lpstr>Presentación de PowerPoint</vt:lpstr>
      <vt:lpstr>Tipos de datos</vt:lpstr>
      <vt:lpstr>Tipo de datos de serie</vt:lpstr>
      <vt:lpstr>Presentación de PowerPoint</vt:lpstr>
      <vt:lpstr>Presentación de PowerPoint</vt:lpstr>
      <vt:lpstr>Presentación de PowerPoint</vt:lpstr>
      <vt:lpstr>Tipos de datos numéricos</vt:lpstr>
      <vt:lpstr>Numéricos</vt:lpstr>
      <vt:lpstr>Numéricos</vt:lpstr>
      <vt:lpstr>Numéricos</vt:lpstr>
      <vt:lpstr> Tipos de datos fecha y hora e indicadores de fecha o hora  </vt:lpstr>
      <vt:lpstr>Fecha</vt:lpstr>
      <vt:lpstr>Tipos de datos xml</vt:lpstr>
      <vt:lpstr>Tipo de datos de grandes tamaños  </vt:lpstr>
      <vt:lpstr>Presentación de PowerPoint</vt:lpstr>
      <vt:lpstr>Presentación de PowerPoint</vt:lpstr>
      <vt:lpstr>Tipos de datos diferenciados</vt:lpstr>
      <vt:lpstr>Presentación de PowerPoint</vt:lpstr>
      <vt:lpstr>Ejemplo</vt:lpstr>
      <vt:lpstr>Tipo de dato nulo</vt:lpstr>
      <vt:lpstr>Presentación de PowerPoint</vt:lpstr>
      <vt:lpstr>Conversión entre tipo de datos</vt:lpstr>
      <vt:lpstr>VENTAJAS </vt:lpstr>
      <vt:lpstr>DESVENTAJAS</vt:lpstr>
      <vt:lpstr>Cómo compara DB2 valores de diferentes tipos de datos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Tipos de datos - BD2 </dc:title>
  <dc:creator>alejandro cifuentes londoño</dc:creator>
  <cp:lastModifiedBy>alejandro cifuentes londoño</cp:lastModifiedBy>
  <cp:revision>2</cp:revision>
  <dcterms:created xsi:type="dcterms:W3CDTF">2020-03-12T00:40:56Z</dcterms:created>
  <dcterms:modified xsi:type="dcterms:W3CDTF">2020-03-12T01:00:41Z</dcterms:modified>
</cp:coreProperties>
</file>